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303" r:id="rId3"/>
    <p:sldId id="304" r:id="rId4"/>
    <p:sldId id="306" r:id="rId5"/>
    <p:sldId id="380" r:id="rId6"/>
    <p:sldId id="305" r:id="rId7"/>
    <p:sldId id="307" r:id="rId8"/>
    <p:sldId id="259" r:id="rId9"/>
    <p:sldId id="358" r:id="rId10"/>
    <p:sldId id="343" r:id="rId11"/>
    <p:sldId id="309" r:id="rId12"/>
    <p:sldId id="289" r:id="rId13"/>
    <p:sldId id="270" r:id="rId14"/>
    <p:sldId id="271" r:id="rId15"/>
    <p:sldId id="288" r:id="rId16"/>
    <p:sldId id="372" r:id="rId17"/>
    <p:sldId id="379" r:id="rId18"/>
    <p:sldId id="371" r:id="rId19"/>
    <p:sldId id="373" r:id="rId20"/>
    <p:sldId id="285" r:id="rId2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lvl9pPr>
  </p:defaultTextStyle>
  <p:extLst>
    <p:ext uri="{EFAFB233-063F-42B5-8137-9DF3F51BA10A}">
      <p15:sldGuideLst xmlns:p15="http://schemas.microsoft.com/office/powerpoint/2012/main">
        <p15:guide id="1" orient="horz" pos="215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181818"/>
    <a:srgbClr val="2B9F7E"/>
    <a:srgbClr val="EEC8C8"/>
    <a:srgbClr val="004E97"/>
    <a:srgbClr val="841816"/>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36"/>
    <p:restoredTop sz="98812" autoAdjust="0"/>
  </p:normalViewPr>
  <p:slideViewPr>
    <p:cSldViewPr snapToGrid="0" snapToObjects="1">
      <p:cViewPr varScale="1">
        <p:scale>
          <a:sx n="115" d="100"/>
          <a:sy n="115" d="100"/>
        </p:scale>
        <p:origin x="1950" y="102"/>
      </p:cViewPr>
      <p:guideLst>
        <p:guide orient="horz" pos="2155"/>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Shape 24"/>
          <p:cNvSpPr>
            <a:spLocks noGrp="1" noRot="1" noChangeAspect="1"/>
          </p:cNvSpPr>
          <p:nvPr>
            <p:ph type="sldImg"/>
          </p:nvPr>
        </p:nvSpPr>
        <p:spPr>
          <a:xfrm>
            <a:off x="1143000" y="685800"/>
            <a:ext cx="4572000" cy="3429000"/>
          </a:xfrm>
          <a:prstGeom prst="rect">
            <a:avLst/>
          </a:prstGeom>
        </p:spPr>
        <p:txBody>
          <a:bodyPr/>
          <a:lstStyle/>
          <a:p>
            <a:endParaRPr/>
          </a:p>
        </p:txBody>
      </p:sp>
      <p:sp>
        <p:nvSpPr>
          <p:cNvPr id="25" name="Shape 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等线"/>
      </a:defRPr>
    </a:lvl1pPr>
    <a:lvl2pPr indent="228600" latinLnBrk="0">
      <a:defRPr sz="1200">
        <a:latin typeface="+mj-lt"/>
        <a:ea typeface="+mj-ea"/>
        <a:cs typeface="+mj-cs"/>
        <a:sym typeface="等线"/>
      </a:defRPr>
    </a:lvl2pPr>
    <a:lvl3pPr indent="457200" latinLnBrk="0">
      <a:defRPr sz="1200">
        <a:latin typeface="+mj-lt"/>
        <a:ea typeface="+mj-ea"/>
        <a:cs typeface="+mj-cs"/>
        <a:sym typeface="等线"/>
      </a:defRPr>
    </a:lvl3pPr>
    <a:lvl4pPr indent="685800" latinLnBrk="0">
      <a:defRPr sz="1200">
        <a:latin typeface="+mj-lt"/>
        <a:ea typeface="+mj-ea"/>
        <a:cs typeface="+mj-cs"/>
        <a:sym typeface="等线"/>
      </a:defRPr>
    </a:lvl4pPr>
    <a:lvl5pPr indent="914400" latinLnBrk="0">
      <a:defRPr sz="1200">
        <a:latin typeface="+mj-lt"/>
        <a:ea typeface="+mj-ea"/>
        <a:cs typeface="+mj-cs"/>
        <a:sym typeface="等线"/>
      </a:defRPr>
    </a:lvl5pPr>
    <a:lvl6pPr indent="1143000" latinLnBrk="0">
      <a:defRPr sz="1200">
        <a:latin typeface="+mj-lt"/>
        <a:ea typeface="+mj-ea"/>
        <a:cs typeface="+mj-cs"/>
        <a:sym typeface="等线"/>
      </a:defRPr>
    </a:lvl6pPr>
    <a:lvl7pPr indent="1371600" latinLnBrk="0">
      <a:defRPr sz="1200">
        <a:latin typeface="+mj-lt"/>
        <a:ea typeface="+mj-ea"/>
        <a:cs typeface="+mj-cs"/>
        <a:sym typeface="等线"/>
      </a:defRPr>
    </a:lvl7pPr>
    <a:lvl8pPr indent="1600200" latinLnBrk="0">
      <a:defRPr sz="1200">
        <a:latin typeface="+mj-lt"/>
        <a:ea typeface="+mj-ea"/>
        <a:cs typeface="+mj-cs"/>
        <a:sym typeface="等线"/>
      </a:defRPr>
    </a:lvl8pPr>
    <a:lvl9pPr indent="1828800" latinLnBrk="0">
      <a:defRPr sz="1200">
        <a:latin typeface="+mj-lt"/>
        <a:ea typeface="+mj-ea"/>
        <a:cs typeface="+mj-cs"/>
        <a:sym typeface="等线"/>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文本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18" name="Shape 18"/>
          <p:cNvSpPr>
            <a:spLocks noGrp="1"/>
          </p:cNvSpPr>
          <p:nvPr>
            <p:ph type="sldNum" sz="quarter" idx="2"/>
          </p:nvPr>
        </p:nvSpPr>
        <p:spPr>
          <a:prstGeom prst="rect">
            <a:avLst/>
          </a:prstGeom>
        </p:spPr>
        <p:txBody>
          <a:bodyPr/>
          <a:lstStyle/>
          <a:p>
            <a:fld id="{86CB4B4D-7CA3-9044-876B-883B54F8677D}" type="slidenum">
              <a:r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8" name="矩形 7"/>
          <p:cNvSpPr/>
          <p:nvPr userDrawn="1"/>
        </p:nvSpPr>
        <p:spPr>
          <a:xfrm>
            <a:off x="0" y="6629400"/>
            <a:ext cx="9144000" cy="2673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 name="文本占位符 7"/>
          <p:cNvSpPr>
            <a:spLocks noGrp="1"/>
          </p:cNvSpPr>
          <p:nvPr>
            <p:ph type="body" sz="quarter" idx="10" hasCustomPrompt="1"/>
          </p:nvPr>
        </p:nvSpPr>
        <p:spPr>
          <a:xfrm>
            <a:off x="768561" y="263384"/>
            <a:ext cx="3347986" cy="529569"/>
          </a:xfrm>
          <a:prstGeom prst="rect">
            <a:avLst/>
          </a:prstGeom>
          <a:ln w="12700" cmpd="sng">
            <a:noFill/>
          </a:ln>
        </p:spPr>
        <p:txBody>
          <a:bodyPr vert="horz" anchor="ctr"/>
          <a:lstStyle>
            <a:lvl1pPr marL="0" indent="0" algn="l">
              <a:buNone/>
              <a:defRPr sz="1500" b="1">
                <a:latin typeface="微软雅黑" charset="0"/>
                <a:ea typeface="微软雅黑" charset="0"/>
                <a:cs typeface="微软雅黑"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5" name="矩形 4"/>
          <p:cNvSpPr/>
          <p:nvPr userDrawn="1"/>
        </p:nvSpPr>
        <p:spPr>
          <a:xfrm>
            <a:off x="0" y="209550"/>
            <a:ext cx="328613" cy="6372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矩形 5"/>
          <p:cNvSpPr/>
          <p:nvPr userDrawn="1"/>
        </p:nvSpPr>
        <p:spPr>
          <a:xfrm>
            <a:off x="367034" y="209550"/>
            <a:ext cx="206840" cy="637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userDrawn="1"/>
        </p:nvSpPr>
        <p:spPr>
          <a:xfrm>
            <a:off x="617126" y="209550"/>
            <a:ext cx="108183" cy="637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ingle Title">
    <p:spTree>
      <p:nvGrpSpPr>
        <p:cNvPr id="1" name=""/>
        <p:cNvGrpSpPr/>
        <p:nvPr/>
      </p:nvGrpSpPr>
      <p:grpSpPr>
        <a:xfrm>
          <a:off x="0" y="0"/>
          <a:ext cx="0" cy="0"/>
          <a:chOff x="0" y="0"/>
          <a:chExt cx="0" cy="0"/>
        </a:xfrm>
      </p:grpSpPr>
      <p:sp>
        <p:nvSpPr>
          <p:cNvPr id="18" name="Shape 18"/>
          <p:cNvSpPr>
            <a:spLocks noGrp="1"/>
          </p:cNvSpPr>
          <p:nvPr>
            <p:ph type="title" hasCustomPrompt="1"/>
          </p:nvPr>
        </p:nvSpPr>
        <p:spPr>
          <a:xfrm>
            <a:off x="457200" y="2674937"/>
            <a:ext cx="8229600" cy="1508126"/>
          </a:xfrm>
          <a:prstGeom prst="rect">
            <a:avLst/>
          </a:prstGeom>
        </p:spPr>
        <p:txBody>
          <a:bodyPr>
            <a:normAutofit/>
          </a:bodyPr>
          <a:lstStyle>
            <a:lvl1pPr algn="ctr">
              <a:defRPr sz="5700"/>
            </a:lvl1pPr>
          </a:lstStyle>
          <a:p>
            <a:r>
              <a:t>标题文本</a:t>
            </a:r>
          </a:p>
        </p:txBody>
      </p:sp>
      <p:sp>
        <p:nvSpPr>
          <p:cNvPr id="3" name="Shape 4"/>
          <p:cNvSpPr>
            <a:spLocks noGrp="1"/>
          </p:cNvSpPr>
          <p:nvPr>
            <p:ph type="sldNum" sz="quarter" idx="10"/>
          </p:nvPr>
        </p:nvSpPr>
        <p:spPr/>
        <p:txBody>
          <a:bodyPr/>
          <a:lstStyle>
            <a:lvl1pPr>
              <a:defRPr/>
            </a:lvl1pPr>
          </a:lstStyle>
          <a:p>
            <a:pPr>
              <a:defRPr/>
            </a:pPr>
            <a:fld id="{E0307BF6-00F4-4AA1-B5A7-6626F9C70576}" type="slidenum">
              <a:rPr lang="zh-CN" altLang="en-US"/>
              <a:t>‹#›</a:t>
            </a:fld>
            <a:endParaRPr lang="en-US" altLang="zh-CN"/>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6"/>
          </a:xfrm>
          <a:prstGeom prst="rect">
            <a:avLst/>
          </a:prstGeom>
          <a:ln w="12700">
            <a:miter lim="400000"/>
          </a:ln>
        </p:spPr>
        <p:txBody>
          <a:bodyPr lIns="45719" rIns="45719" anchor="ctr"/>
          <a:lstStyle/>
          <a:p>
            <a:r>
              <a:t>标题文本</a:t>
            </a:r>
          </a:p>
        </p:txBody>
      </p:sp>
      <p:sp>
        <p:nvSpPr>
          <p:cNvPr id="3" name="Shape 3"/>
          <p:cNvSpPr>
            <a:spLocks noGrp="1"/>
          </p:cNvSpPr>
          <p:nvPr>
            <p:ph type="body" idx="1"/>
          </p:nvPr>
        </p:nvSpPr>
        <p:spPr>
          <a:xfrm>
            <a:off x="457200" y="1600200"/>
            <a:ext cx="8229600" cy="5257800"/>
          </a:xfrm>
          <a:prstGeom prst="rect">
            <a:avLst/>
          </a:prstGeom>
          <a:ln w="12700">
            <a:miter lim="400000"/>
          </a:ln>
        </p:spPr>
        <p:txBody>
          <a:bodyPr lIns="45719" rIns="45719"/>
          <a:lstStyle/>
          <a:p>
            <a:r>
              <a:t>正文级别 1</a:t>
            </a:r>
          </a:p>
          <a:p>
            <a:pPr lvl="1"/>
            <a:r>
              <a:t>正文级别 2</a:t>
            </a:r>
          </a:p>
          <a:p>
            <a:pPr lvl="2"/>
            <a:r>
              <a:t>正文级别 3</a:t>
            </a:r>
          </a:p>
          <a:p>
            <a:pPr lvl="3"/>
            <a:r>
              <a:t>正文级别 4</a:t>
            </a:r>
          </a:p>
          <a:p>
            <a:pPr lvl="4"/>
            <a:r>
              <a:t>正文级别 5</a:t>
            </a:r>
          </a:p>
        </p:txBody>
      </p:sp>
      <p:sp>
        <p:nvSpPr>
          <p:cNvPr id="4" name="Shape 4"/>
          <p:cNvSpPr>
            <a:spLocks noGrp="1"/>
          </p:cNvSpPr>
          <p:nvPr>
            <p:ph type="sldNum" sz="quarter" idx="2"/>
          </p:nvPr>
        </p:nvSpPr>
        <p:spPr>
          <a:xfrm>
            <a:off x="6318202" y="6240935"/>
            <a:ext cx="234998" cy="230832"/>
          </a:xfrm>
          <a:prstGeom prst="rect">
            <a:avLst/>
          </a:prstGeom>
          <a:ln w="12700">
            <a:miter lim="400000"/>
          </a:ln>
        </p:spPr>
        <p:txBody>
          <a:bodyPr wrap="none" lIns="45719" rIns="45719" anchor="ctr">
            <a:spAutoFit/>
          </a:bodyPr>
          <a:lstStyle>
            <a:lvl1pPr algn="r">
              <a:defRPr sz="900"/>
            </a:lvl1pPr>
          </a:lstStyle>
          <a:p>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l" defTabSz="685800" rtl="0" latinLnBrk="0">
        <a:lnSpc>
          <a:spcPct val="90000"/>
        </a:lnSpc>
        <a:spcBef>
          <a:spcPts val="0"/>
        </a:spcBef>
        <a:spcAft>
          <a:spcPts val="0"/>
        </a:spcAft>
        <a:buClrTx/>
        <a:buSzTx/>
        <a:buFontTx/>
        <a:buNone/>
        <a:defRPr sz="3300" b="0" i="0" u="none" strike="noStrike" cap="none" spc="0" baseline="0">
          <a:ln>
            <a:noFill/>
          </a:ln>
          <a:solidFill>
            <a:srgbClr val="000000"/>
          </a:solidFill>
          <a:uFillTx/>
          <a:latin typeface="等线 Light"/>
          <a:ea typeface="等线 Light"/>
          <a:cs typeface="等线 Light"/>
          <a:sym typeface="等线 Light"/>
        </a:defRPr>
      </a:lvl1pPr>
      <a:lvl2pPr marL="0" marR="0" indent="0" algn="l" defTabSz="685800" rtl="0" latinLnBrk="0">
        <a:lnSpc>
          <a:spcPct val="90000"/>
        </a:lnSpc>
        <a:spcBef>
          <a:spcPts val="0"/>
        </a:spcBef>
        <a:spcAft>
          <a:spcPts val="0"/>
        </a:spcAft>
        <a:buClrTx/>
        <a:buSzTx/>
        <a:buFontTx/>
        <a:buNone/>
        <a:defRPr sz="3300" b="0" i="0" u="none" strike="noStrike" cap="none" spc="0" baseline="0">
          <a:ln>
            <a:noFill/>
          </a:ln>
          <a:solidFill>
            <a:srgbClr val="000000"/>
          </a:solidFill>
          <a:uFillTx/>
          <a:latin typeface="等线 Light"/>
          <a:ea typeface="等线 Light"/>
          <a:cs typeface="等线 Light"/>
          <a:sym typeface="等线 Light"/>
        </a:defRPr>
      </a:lvl2pPr>
      <a:lvl3pPr marL="0" marR="0" indent="0" algn="l" defTabSz="685800" rtl="0" latinLnBrk="0">
        <a:lnSpc>
          <a:spcPct val="90000"/>
        </a:lnSpc>
        <a:spcBef>
          <a:spcPts val="0"/>
        </a:spcBef>
        <a:spcAft>
          <a:spcPts val="0"/>
        </a:spcAft>
        <a:buClrTx/>
        <a:buSzTx/>
        <a:buFontTx/>
        <a:buNone/>
        <a:defRPr sz="3300" b="0" i="0" u="none" strike="noStrike" cap="none" spc="0" baseline="0">
          <a:ln>
            <a:noFill/>
          </a:ln>
          <a:solidFill>
            <a:srgbClr val="000000"/>
          </a:solidFill>
          <a:uFillTx/>
          <a:latin typeface="等线 Light"/>
          <a:ea typeface="等线 Light"/>
          <a:cs typeface="等线 Light"/>
          <a:sym typeface="等线 Light"/>
        </a:defRPr>
      </a:lvl3pPr>
      <a:lvl4pPr marL="0" marR="0" indent="0" algn="l" defTabSz="685800" rtl="0" latinLnBrk="0">
        <a:lnSpc>
          <a:spcPct val="90000"/>
        </a:lnSpc>
        <a:spcBef>
          <a:spcPts val="0"/>
        </a:spcBef>
        <a:spcAft>
          <a:spcPts val="0"/>
        </a:spcAft>
        <a:buClrTx/>
        <a:buSzTx/>
        <a:buFontTx/>
        <a:buNone/>
        <a:defRPr sz="3300" b="0" i="0" u="none" strike="noStrike" cap="none" spc="0" baseline="0">
          <a:ln>
            <a:noFill/>
          </a:ln>
          <a:solidFill>
            <a:srgbClr val="000000"/>
          </a:solidFill>
          <a:uFillTx/>
          <a:latin typeface="等线 Light"/>
          <a:ea typeface="等线 Light"/>
          <a:cs typeface="等线 Light"/>
          <a:sym typeface="等线 Light"/>
        </a:defRPr>
      </a:lvl4pPr>
      <a:lvl5pPr marL="0" marR="0" indent="0" algn="l" defTabSz="685800" rtl="0" latinLnBrk="0">
        <a:lnSpc>
          <a:spcPct val="90000"/>
        </a:lnSpc>
        <a:spcBef>
          <a:spcPts val="0"/>
        </a:spcBef>
        <a:spcAft>
          <a:spcPts val="0"/>
        </a:spcAft>
        <a:buClrTx/>
        <a:buSzTx/>
        <a:buFontTx/>
        <a:buNone/>
        <a:defRPr sz="3300" b="0" i="0" u="none" strike="noStrike" cap="none" spc="0" baseline="0">
          <a:ln>
            <a:noFill/>
          </a:ln>
          <a:solidFill>
            <a:srgbClr val="000000"/>
          </a:solidFill>
          <a:uFillTx/>
          <a:latin typeface="等线 Light"/>
          <a:ea typeface="等线 Light"/>
          <a:cs typeface="等线 Light"/>
          <a:sym typeface="等线 Light"/>
        </a:defRPr>
      </a:lvl5pPr>
      <a:lvl6pPr marL="0" marR="0" indent="0" algn="l" defTabSz="685800" rtl="0" latinLnBrk="0">
        <a:lnSpc>
          <a:spcPct val="90000"/>
        </a:lnSpc>
        <a:spcBef>
          <a:spcPts val="0"/>
        </a:spcBef>
        <a:spcAft>
          <a:spcPts val="0"/>
        </a:spcAft>
        <a:buClrTx/>
        <a:buSzTx/>
        <a:buFontTx/>
        <a:buNone/>
        <a:defRPr sz="3300" b="0" i="0" u="none" strike="noStrike" cap="none" spc="0" baseline="0">
          <a:ln>
            <a:noFill/>
          </a:ln>
          <a:solidFill>
            <a:srgbClr val="000000"/>
          </a:solidFill>
          <a:uFillTx/>
          <a:latin typeface="等线 Light"/>
          <a:ea typeface="等线 Light"/>
          <a:cs typeface="等线 Light"/>
          <a:sym typeface="等线 Light"/>
        </a:defRPr>
      </a:lvl6pPr>
      <a:lvl7pPr marL="0" marR="0" indent="0" algn="l" defTabSz="685800" rtl="0" latinLnBrk="0">
        <a:lnSpc>
          <a:spcPct val="90000"/>
        </a:lnSpc>
        <a:spcBef>
          <a:spcPts val="0"/>
        </a:spcBef>
        <a:spcAft>
          <a:spcPts val="0"/>
        </a:spcAft>
        <a:buClrTx/>
        <a:buSzTx/>
        <a:buFontTx/>
        <a:buNone/>
        <a:defRPr sz="3300" b="0" i="0" u="none" strike="noStrike" cap="none" spc="0" baseline="0">
          <a:ln>
            <a:noFill/>
          </a:ln>
          <a:solidFill>
            <a:srgbClr val="000000"/>
          </a:solidFill>
          <a:uFillTx/>
          <a:latin typeface="等线 Light"/>
          <a:ea typeface="等线 Light"/>
          <a:cs typeface="等线 Light"/>
          <a:sym typeface="等线 Light"/>
        </a:defRPr>
      </a:lvl7pPr>
      <a:lvl8pPr marL="0" marR="0" indent="0" algn="l" defTabSz="685800" rtl="0" latinLnBrk="0">
        <a:lnSpc>
          <a:spcPct val="90000"/>
        </a:lnSpc>
        <a:spcBef>
          <a:spcPts val="0"/>
        </a:spcBef>
        <a:spcAft>
          <a:spcPts val="0"/>
        </a:spcAft>
        <a:buClrTx/>
        <a:buSzTx/>
        <a:buFontTx/>
        <a:buNone/>
        <a:defRPr sz="3300" b="0" i="0" u="none" strike="noStrike" cap="none" spc="0" baseline="0">
          <a:ln>
            <a:noFill/>
          </a:ln>
          <a:solidFill>
            <a:srgbClr val="000000"/>
          </a:solidFill>
          <a:uFillTx/>
          <a:latin typeface="等线 Light"/>
          <a:ea typeface="等线 Light"/>
          <a:cs typeface="等线 Light"/>
          <a:sym typeface="等线 Light"/>
        </a:defRPr>
      </a:lvl8pPr>
      <a:lvl9pPr marL="0" marR="0" indent="0" algn="l" defTabSz="685800" rtl="0" latinLnBrk="0">
        <a:lnSpc>
          <a:spcPct val="90000"/>
        </a:lnSpc>
        <a:spcBef>
          <a:spcPts val="0"/>
        </a:spcBef>
        <a:spcAft>
          <a:spcPts val="0"/>
        </a:spcAft>
        <a:buClrTx/>
        <a:buSzTx/>
        <a:buFontTx/>
        <a:buNone/>
        <a:defRPr sz="3300" b="0" i="0" u="none" strike="noStrike" cap="none" spc="0" baseline="0">
          <a:ln>
            <a:noFill/>
          </a:ln>
          <a:solidFill>
            <a:srgbClr val="000000"/>
          </a:solidFill>
          <a:uFillTx/>
          <a:latin typeface="等线 Light"/>
          <a:ea typeface="等线 Light"/>
          <a:cs typeface="等线 Light"/>
          <a:sym typeface="等线 Light"/>
        </a:defRPr>
      </a:lvl9pPr>
    </p:titleStyle>
    <p:bodyStyle>
      <a:lvl1pPr marL="171450" marR="0" indent="-171450" algn="l" defTabSz="685800" rtl="0" latinLnBrk="0">
        <a:lnSpc>
          <a:spcPct val="90000"/>
        </a:lnSpc>
        <a:spcBef>
          <a:spcPts val="750"/>
        </a:spcBef>
        <a:spcAft>
          <a:spcPts val="0"/>
        </a:spcAft>
        <a:buClrTx/>
        <a:buSzPct val="100000"/>
        <a:buFont typeface="Arial" panose="020B0604020202020204"/>
        <a:buChar char="•"/>
        <a:defRPr sz="2100" b="0" i="0" u="none" strike="noStrike" cap="none" spc="0" baseline="0">
          <a:ln>
            <a:noFill/>
          </a:ln>
          <a:solidFill>
            <a:srgbClr val="000000"/>
          </a:solidFill>
          <a:uFillTx/>
          <a:latin typeface="+mj-lt"/>
          <a:ea typeface="+mj-ea"/>
          <a:cs typeface="+mj-cs"/>
          <a:sym typeface="等线"/>
        </a:defRPr>
      </a:lvl1pPr>
      <a:lvl2pPr marL="542925" marR="0" indent="-200025" algn="l" defTabSz="685800" rtl="0" latinLnBrk="0">
        <a:lnSpc>
          <a:spcPct val="90000"/>
        </a:lnSpc>
        <a:spcBef>
          <a:spcPts val="750"/>
        </a:spcBef>
        <a:spcAft>
          <a:spcPts val="0"/>
        </a:spcAft>
        <a:buClrTx/>
        <a:buSzPct val="100000"/>
        <a:buFont typeface="Arial" panose="020B0604020202020204"/>
        <a:buChar char="•"/>
        <a:defRPr sz="2100" b="0" i="0" u="none" strike="noStrike" cap="none" spc="0" baseline="0">
          <a:ln>
            <a:noFill/>
          </a:ln>
          <a:solidFill>
            <a:srgbClr val="000000"/>
          </a:solidFill>
          <a:uFillTx/>
          <a:latin typeface="+mj-lt"/>
          <a:ea typeface="+mj-ea"/>
          <a:cs typeface="+mj-cs"/>
          <a:sym typeface="等线"/>
        </a:defRPr>
      </a:lvl2pPr>
      <a:lvl3pPr marL="925830" marR="0" indent="-240030" algn="l" defTabSz="685800" rtl="0" latinLnBrk="0">
        <a:lnSpc>
          <a:spcPct val="90000"/>
        </a:lnSpc>
        <a:spcBef>
          <a:spcPts val="750"/>
        </a:spcBef>
        <a:spcAft>
          <a:spcPts val="0"/>
        </a:spcAft>
        <a:buClrTx/>
        <a:buSzPct val="100000"/>
        <a:buFont typeface="Arial" panose="020B0604020202020204"/>
        <a:buChar char="•"/>
        <a:defRPr sz="2100" b="0" i="0" u="none" strike="noStrike" cap="none" spc="0" baseline="0">
          <a:ln>
            <a:noFill/>
          </a:ln>
          <a:solidFill>
            <a:srgbClr val="000000"/>
          </a:solidFill>
          <a:uFillTx/>
          <a:latin typeface="+mj-lt"/>
          <a:ea typeface="+mj-ea"/>
          <a:cs typeface="+mj-cs"/>
          <a:sym typeface="等线"/>
        </a:defRPr>
      </a:lvl3pPr>
      <a:lvl4pPr marL="1295400" marR="0" indent="-266700" algn="l" defTabSz="685800" rtl="0" latinLnBrk="0">
        <a:lnSpc>
          <a:spcPct val="90000"/>
        </a:lnSpc>
        <a:spcBef>
          <a:spcPts val="750"/>
        </a:spcBef>
        <a:spcAft>
          <a:spcPts val="0"/>
        </a:spcAft>
        <a:buClrTx/>
        <a:buSzPct val="100000"/>
        <a:buFont typeface="Arial" panose="020B0604020202020204"/>
        <a:buChar char="•"/>
        <a:defRPr sz="2100" b="0" i="0" u="none" strike="noStrike" cap="none" spc="0" baseline="0">
          <a:ln>
            <a:noFill/>
          </a:ln>
          <a:solidFill>
            <a:srgbClr val="000000"/>
          </a:solidFill>
          <a:uFillTx/>
          <a:latin typeface="+mj-lt"/>
          <a:ea typeface="+mj-ea"/>
          <a:cs typeface="+mj-cs"/>
          <a:sym typeface="等线"/>
        </a:defRPr>
      </a:lvl4pPr>
      <a:lvl5pPr marL="1638300" marR="0" indent="-266700" algn="l" defTabSz="685800" rtl="0" latinLnBrk="0">
        <a:lnSpc>
          <a:spcPct val="90000"/>
        </a:lnSpc>
        <a:spcBef>
          <a:spcPts val="750"/>
        </a:spcBef>
        <a:spcAft>
          <a:spcPts val="0"/>
        </a:spcAft>
        <a:buClrTx/>
        <a:buSzPct val="100000"/>
        <a:buFont typeface="Arial" panose="020B0604020202020204"/>
        <a:buChar char="•"/>
        <a:defRPr sz="2100" b="0" i="0" u="none" strike="noStrike" cap="none" spc="0" baseline="0">
          <a:ln>
            <a:noFill/>
          </a:ln>
          <a:solidFill>
            <a:srgbClr val="000000"/>
          </a:solidFill>
          <a:uFillTx/>
          <a:latin typeface="+mj-lt"/>
          <a:ea typeface="+mj-ea"/>
          <a:cs typeface="+mj-cs"/>
          <a:sym typeface="等线"/>
        </a:defRPr>
      </a:lvl5pPr>
      <a:lvl6pPr marL="1981200" marR="0" indent="-266700" algn="l" defTabSz="685800" rtl="0" latinLnBrk="0">
        <a:lnSpc>
          <a:spcPct val="90000"/>
        </a:lnSpc>
        <a:spcBef>
          <a:spcPts val="750"/>
        </a:spcBef>
        <a:spcAft>
          <a:spcPts val="0"/>
        </a:spcAft>
        <a:buClrTx/>
        <a:buSzPct val="100000"/>
        <a:buFont typeface="Arial" panose="020B0604020202020204"/>
        <a:buChar char="•"/>
        <a:defRPr sz="2100" b="0" i="0" u="none" strike="noStrike" cap="none" spc="0" baseline="0">
          <a:ln>
            <a:noFill/>
          </a:ln>
          <a:solidFill>
            <a:srgbClr val="000000"/>
          </a:solidFill>
          <a:uFillTx/>
          <a:latin typeface="+mj-lt"/>
          <a:ea typeface="+mj-ea"/>
          <a:cs typeface="+mj-cs"/>
          <a:sym typeface="等线"/>
        </a:defRPr>
      </a:lvl6pPr>
      <a:lvl7pPr marL="2324100" marR="0" indent="-266700" algn="l" defTabSz="685800" rtl="0" latinLnBrk="0">
        <a:lnSpc>
          <a:spcPct val="90000"/>
        </a:lnSpc>
        <a:spcBef>
          <a:spcPts val="750"/>
        </a:spcBef>
        <a:spcAft>
          <a:spcPts val="0"/>
        </a:spcAft>
        <a:buClrTx/>
        <a:buSzPct val="100000"/>
        <a:buFont typeface="Arial" panose="020B0604020202020204"/>
        <a:buChar char="•"/>
        <a:defRPr sz="2100" b="0" i="0" u="none" strike="noStrike" cap="none" spc="0" baseline="0">
          <a:ln>
            <a:noFill/>
          </a:ln>
          <a:solidFill>
            <a:srgbClr val="000000"/>
          </a:solidFill>
          <a:uFillTx/>
          <a:latin typeface="+mj-lt"/>
          <a:ea typeface="+mj-ea"/>
          <a:cs typeface="+mj-cs"/>
          <a:sym typeface="等线"/>
        </a:defRPr>
      </a:lvl7pPr>
      <a:lvl8pPr marL="2667000" marR="0" indent="-266700" algn="l" defTabSz="685800" rtl="0" latinLnBrk="0">
        <a:lnSpc>
          <a:spcPct val="90000"/>
        </a:lnSpc>
        <a:spcBef>
          <a:spcPts val="750"/>
        </a:spcBef>
        <a:spcAft>
          <a:spcPts val="0"/>
        </a:spcAft>
        <a:buClrTx/>
        <a:buSzPct val="100000"/>
        <a:buFont typeface="Arial" panose="020B0604020202020204"/>
        <a:buChar char="•"/>
        <a:defRPr sz="2100" b="0" i="0" u="none" strike="noStrike" cap="none" spc="0" baseline="0">
          <a:ln>
            <a:noFill/>
          </a:ln>
          <a:solidFill>
            <a:srgbClr val="000000"/>
          </a:solidFill>
          <a:uFillTx/>
          <a:latin typeface="+mj-lt"/>
          <a:ea typeface="+mj-ea"/>
          <a:cs typeface="+mj-cs"/>
          <a:sym typeface="等线"/>
        </a:defRPr>
      </a:lvl8pPr>
      <a:lvl9pPr marL="3009900" marR="0" indent="-266700" algn="l" defTabSz="685800" rtl="0" latinLnBrk="0">
        <a:lnSpc>
          <a:spcPct val="90000"/>
        </a:lnSpc>
        <a:spcBef>
          <a:spcPts val="750"/>
        </a:spcBef>
        <a:spcAft>
          <a:spcPts val="0"/>
        </a:spcAft>
        <a:buClrTx/>
        <a:buSzPct val="100000"/>
        <a:buFont typeface="Arial" panose="020B0604020202020204"/>
        <a:buChar char="•"/>
        <a:defRPr sz="2100" b="0" i="0" u="none" strike="noStrike" cap="none" spc="0" baseline="0">
          <a:ln>
            <a:noFill/>
          </a:ln>
          <a:solidFill>
            <a:srgbClr val="000000"/>
          </a:solidFill>
          <a:uFillTx/>
          <a:latin typeface="+mj-lt"/>
          <a:ea typeface="+mj-ea"/>
          <a:cs typeface="+mj-cs"/>
          <a:sym typeface="等线"/>
        </a:defRPr>
      </a:lvl9pPr>
    </p:bodyStyle>
    <p:otherStyle>
      <a:lvl1pPr marL="0" marR="0" indent="0" algn="r" defTabSz="685800"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等线"/>
        </a:defRPr>
      </a:lvl1pPr>
      <a:lvl2pPr marL="0" marR="0" indent="342900" algn="r" defTabSz="685800"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等线"/>
        </a:defRPr>
      </a:lvl2pPr>
      <a:lvl3pPr marL="0" marR="0" indent="685800" algn="r" defTabSz="685800"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等线"/>
        </a:defRPr>
      </a:lvl3pPr>
      <a:lvl4pPr marL="0" marR="0" indent="1028700" algn="r" defTabSz="685800"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等线"/>
        </a:defRPr>
      </a:lvl4pPr>
      <a:lvl5pPr marL="0" marR="0" indent="1371600" algn="r" defTabSz="685800"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等线"/>
        </a:defRPr>
      </a:lvl5pPr>
      <a:lvl6pPr marL="0" marR="0" indent="1714500" algn="r" defTabSz="685800"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等线"/>
        </a:defRPr>
      </a:lvl6pPr>
      <a:lvl7pPr marL="0" marR="0" indent="2057400" algn="r" defTabSz="685800"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等线"/>
        </a:defRPr>
      </a:lvl7pPr>
      <a:lvl8pPr marL="0" marR="0" indent="2400300" algn="r" defTabSz="685800"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等线"/>
        </a:defRPr>
      </a:lvl8pPr>
      <a:lvl9pPr marL="0" marR="0" indent="2743200" algn="r" defTabSz="685800"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等线"/>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p:nvPr/>
        </p:nvSpPr>
        <p:spPr>
          <a:xfrm>
            <a:off x="2980690" y="5114925"/>
            <a:ext cx="3183255" cy="664210"/>
          </a:xfrm>
          <a:prstGeom prst="rect">
            <a:avLst/>
          </a:prstGeom>
          <a:ln w="12700">
            <a:miter lim="400000"/>
          </a:ln>
        </p:spPr>
        <p:txBody>
          <a:bodyPr wrap="square" lIns="0" tIns="0" rIns="0" bIns="0">
            <a:spAutoFit/>
          </a:bodyPr>
          <a:lstStyle/>
          <a:p>
            <a:pPr algn="ctr">
              <a:lnSpc>
                <a:spcPct val="120000"/>
              </a:lnSpc>
              <a:defRPr sz="1400" b="1">
                <a:solidFill>
                  <a:srgbClr val="5193C9"/>
                </a:solidFill>
                <a:latin typeface="微软雅黑"/>
                <a:ea typeface="微软雅黑"/>
                <a:cs typeface="微软雅黑"/>
                <a:sym typeface="微软雅黑"/>
              </a:defRPr>
            </a:pPr>
            <a:r>
              <a:rPr sz="1800" dirty="0">
                <a:solidFill>
                  <a:srgbClr val="2B9F7E"/>
                </a:solidFill>
                <a:latin typeface="报隶-简" panose="02010600040101010101" charset="-122"/>
                <a:ea typeface="报隶-简" panose="02010600040101010101" charset="-122"/>
                <a:cs typeface="报隶-简" panose="02010600040101010101" charset="-122"/>
              </a:rPr>
              <a:t>天津市基理科技股份有限公司</a:t>
            </a:r>
          </a:p>
          <a:p>
            <a:pPr algn="ctr">
              <a:lnSpc>
                <a:spcPct val="120000"/>
              </a:lnSpc>
              <a:defRPr sz="1400" b="1">
                <a:solidFill>
                  <a:srgbClr val="5193C9"/>
                </a:solidFill>
                <a:latin typeface="微软雅黑"/>
                <a:ea typeface="微软雅黑"/>
                <a:cs typeface="微软雅黑"/>
                <a:sym typeface="微软雅黑"/>
              </a:defRPr>
            </a:pPr>
            <a:r>
              <a:rPr sz="1800" dirty="0" smtClean="0">
                <a:solidFill>
                  <a:srgbClr val="2B9F7E"/>
                </a:solidFill>
                <a:latin typeface="报隶-简" panose="02010600040101010101" charset="-122"/>
                <a:ea typeface="报隶-简" panose="02010600040101010101" charset="-122"/>
                <a:cs typeface="报隶-简" panose="02010600040101010101" charset="-122"/>
              </a:rPr>
              <a:t>20</a:t>
            </a:r>
            <a:r>
              <a:rPr lang="en-US" sz="1800" dirty="0" smtClean="0">
                <a:solidFill>
                  <a:srgbClr val="2B9F7E"/>
                </a:solidFill>
                <a:latin typeface="报隶-简" panose="02010600040101010101" charset="-122"/>
                <a:ea typeface="报隶-简" panose="02010600040101010101" charset="-122"/>
                <a:cs typeface="报隶-简" panose="02010600040101010101" charset="-122"/>
              </a:rPr>
              <a:t>22</a:t>
            </a:r>
            <a:r>
              <a:rPr sz="1800" dirty="0" smtClean="0">
                <a:solidFill>
                  <a:srgbClr val="2B9F7E"/>
                </a:solidFill>
                <a:latin typeface="报隶-简" panose="02010600040101010101" charset="-122"/>
                <a:ea typeface="报隶-简" panose="02010600040101010101" charset="-122"/>
                <a:cs typeface="报隶-简" panose="02010600040101010101" charset="-122"/>
              </a:rPr>
              <a:t>年</a:t>
            </a:r>
            <a:r>
              <a:rPr lang="en-US" sz="1800" dirty="0" smtClean="0">
                <a:solidFill>
                  <a:srgbClr val="2B9F7E"/>
                </a:solidFill>
                <a:latin typeface="报隶-简" panose="02010600040101010101" charset="-122"/>
                <a:ea typeface="报隶-简" panose="02010600040101010101" charset="-122"/>
                <a:cs typeface="报隶-简" panose="02010600040101010101" charset="-122"/>
              </a:rPr>
              <a:t>6</a:t>
            </a:r>
            <a:r>
              <a:rPr sz="1800" dirty="0" smtClean="0">
                <a:solidFill>
                  <a:srgbClr val="2B9F7E"/>
                </a:solidFill>
                <a:latin typeface="报隶-简" panose="02010600040101010101" charset="-122"/>
                <a:ea typeface="报隶-简" panose="02010600040101010101" charset="-122"/>
                <a:cs typeface="报隶-简" panose="02010600040101010101" charset="-122"/>
              </a:rPr>
              <a:t>月</a:t>
            </a:r>
          </a:p>
        </p:txBody>
      </p:sp>
      <p:sp>
        <p:nvSpPr>
          <p:cNvPr id="29" name="Shape 29"/>
          <p:cNvSpPr/>
          <p:nvPr/>
        </p:nvSpPr>
        <p:spPr>
          <a:xfrm>
            <a:off x="1487805" y="1899285"/>
            <a:ext cx="6167755" cy="2630170"/>
          </a:xfrm>
          <a:prstGeom prst="rect">
            <a:avLst/>
          </a:prstGeom>
          <a:ln w="12700">
            <a:miter lim="400000"/>
          </a:ln>
        </p:spPr>
        <p:txBody>
          <a:bodyPr wrap="square" lIns="34289" rIns="34289">
            <a:spAutoFit/>
          </a:bodyPr>
          <a:lstStyle/>
          <a:p>
            <a:pPr algn="ctr">
              <a:defRPr sz="5000">
                <a:solidFill>
                  <a:srgbClr val="5193C9"/>
                </a:solidFill>
                <a:latin typeface="Xingkai SC Light" panose="02010600040101010101" charset="-122"/>
                <a:ea typeface="Xingkai SC Light" panose="02010600040101010101" charset="-122"/>
                <a:cs typeface="Xingkai SC Light" panose="02010600040101010101" charset="-122"/>
                <a:sym typeface="Xingkai SC Light" panose="02010600040101010101" charset="-122"/>
              </a:defRPr>
            </a:pPr>
            <a:r>
              <a:rPr lang="zh-CN" altLang="en-US" sz="5400" dirty="0" smtClean="0">
                <a:solidFill>
                  <a:srgbClr val="004E97"/>
                </a:solidFill>
                <a:latin typeface="报隶-简" panose="02010600040101010101" charset="-122"/>
                <a:ea typeface="报隶-简" panose="02010600040101010101" charset="-122"/>
                <a:cs typeface="华文行楷"/>
              </a:rPr>
              <a:t>青岛大学</a:t>
            </a:r>
          </a:p>
          <a:p>
            <a:pPr algn="ctr">
              <a:defRPr sz="5000">
                <a:solidFill>
                  <a:srgbClr val="5193C9"/>
                </a:solidFill>
                <a:latin typeface="Xingkai SC Light" panose="02010600040101010101" charset="-122"/>
                <a:ea typeface="Xingkai SC Light" panose="02010600040101010101" charset="-122"/>
                <a:cs typeface="Xingkai SC Light" panose="02010600040101010101" charset="-122"/>
                <a:sym typeface="Xingkai SC Light" panose="02010600040101010101" charset="-122"/>
              </a:defRPr>
            </a:pPr>
            <a:endParaRPr lang="en-US" altLang="zh-CN" sz="5400" dirty="0" smtClean="0">
              <a:solidFill>
                <a:srgbClr val="004E97"/>
              </a:solidFill>
              <a:latin typeface="报隶-简" panose="02010600040101010101" charset="-122"/>
              <a:ea typeface="报隶-简" panose="02010600040101010101" charset="-122"/>
              <a:cs typeface="华文行楷"/>
            </a:endParaRPr>
          </a:p>
          <a:p>
            <a:pPr algn="ctr">
              <a:defRPr sz="5000">
                <a:solidFill>
                  <a:srgbClr val="5193C9"/>
                </a:solidFill>
                <a:latin typeface="Xingkai SC Light" panose="02010600040101010101" charset="-122"/>
                <a:ea typeface="Xingkai SC Light" panose="02010600040101010101" charset="-122"/>
                <a:cs typeface="Xingkai SC Light" panose="02010600040101010101" charset="-122"/>
                <a:sym typeface="Xingkai SC Light" panose="02010600040101010101" charset="-122"/>
              </a:defRPr>
            </a:pPr>
            <a:r>
              <a:rPr sz="2850" dirty="0" smtClean="0">
                <a:solidFill>
                  <a:srgbClr val="004E97"/>
                </a:solidFill>
                <a:latin typeface="报隶-简" panose="02010600040101010101" charset="-122"/>
                <a:ea typeface="报隶-简" panose="02010600040101010101" charset="-122"/>
              </a:rPr>
              <a:t>大型仪器设备共享管理</a:t>
            </a:r>
            <a:r>
              <a:rPr lang="zh-CN" sz="2850" dirty="0" smtClean="0">
                <a:solidFill>
                  <a:srgbClr val="004E97"/>
                </a:solidFill>
                <a:latin typeface="报隶-简" panose="02010600040101010101" charset="-122"/>
                <a:ea typeface="报隶-简" panose="02010600040101010101" charset="-122"/>
              </a:rPr>
              <a:t>财务系统</a:t>
            </a:r>
            <a:r>
              <a:rPr sz="2850" dirty="0" smtClean="0">
                <a:solidFill>
                  <a:srgbClr val="004E97"/>
                </a:solidFill>
                <a:latin typeface="报隶-简" panose="02010600040101010101" charset="-122"/>
                <a:ea typeface="报隶-简" panose="02010600040101010101" charset="-122"/>
              </a:rPr>
              <a:t>使用培训</a:t>
            </a:r>
          </a:p>
        </p:txBody>
      </p:sp>
      <p:pic>
        <p:nvPicPr>
          <p:cNvPr id="3" name="图片 2" descr="基理logo 横版 绿色"/>
          <p:cNvPicPr>
            <a:picLocks noChangeAspect="1"/>
          </p:cNvPicPr>
          <p:nvPr/>
        </p:nvPicPr>
        <p:blipFill>
          <a:blip r:embed="rId2"/>
          <a:stretch>
            <a:fillRect/>
          </a:stretch>
        </p:blipFill>
        <p:spPr>
          <a:xfrm>
            <a:off x="7393305" y="179705"/>
            <a:ext cx="1598930" cy="35687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hape 96"/>
          <p:cNvSpPr>
            <a:spLocks noChangeArrowheads="1"/>
          </p:cNvSpPr>
          <p:nvPr/>
        </p:nvSpPr>
        <p:spPr bwMode="auto">
          <a:xfrm>
            <a:off x="-37302" y="31724"/>
            <a:ext cx="2721257" cy="584775"/>
          </a:xfrm>
          <a:prstGeom prst="rect">
            <a:avLst/>
          </a:prstGeom>
          <a:noFill/>
          <a:ln w="12700">
            <a:noFill/>
            <a:miter lim="400000"/>
          </a:ln>
        </p:spPr>
        <p:txBody>
          <a:bodyPr wrap="none" lIns="45719" rIns="45719">
            <a:spAutoFit/>
          </a:bodyPr>
          <a:lstStyle/>
          <a:p>
            <a:pPr algn="ctr" hangingPunct="0"/>
            <a:r>
              <a:rPr lang="en-US" altLang="zh-CN" sz="3200" b="1" dirty="0" smtClean="0">
                <a:solidFill>
                  <a:srgbClr val="4472C4"/>
                </a:solidFill>
                <a:latin typeface="报隶-简" panose="02010600040101010101" charset="-122"/>
                <a:ea typeface="报隶-简" panose="02010600040101010101" charset="-122"/>
                <a:sym typeface="Helvetica" pitchFamily="34" charset="0"/>
              </a:rPr>
              <a:t>PI——</a:t>
            </a:r>
            <a:r>
              <a:rPr lang="zh-CN" altLang="en-US" sz="3200" b="1" dirty="0" smtClean="0">
                <a:solidFill>
                  <a:srgbClr val="4472C4"/>
                </a:solidFill>
                <a:latin typeface="报隶-简" panose="02010600040101010101" charset="-122"/>
                <a:ea typeface="报隶-简" panose="02010600040101010101" charset="-122"/>
                <a:sym typeface="Helvetica" pitchFamily="34" charset="0"/>
              </a:rPr>
              <a:t>经费</a:t>
            </a:r>
            <a:r>
              <a:rPr lang="zh-CN" altLang="en-US" sz="3200" b="1" dirty="0">
                <a:solidFill>
                  <a:srgbClr val="4472C4"/>
                </a:solidFill>
                <a:latin typeface="报隶-简" panose="02010600040101010101" charset="-122"/>
                <a:ea typeface="报隶-简" panose="02010600040101010101" charset="-122"/>
                <a:sym typeface="Helvetica" pitchFamily="34" charset="0"/>
              </a:rPr>
              <a:t>授权</a:t>
            </a:r>
          </a:p>
        </p:txBody>
      </p:sp>
      <p:pic>
        <p:nvPicPr>
          <p:cNvPr id="2" name="图片 1" descr="基理logo 横版 绿色"/>
          <p:cNvPicPr>
            <a:picLocks noChangeAspect="1"/>
          </p:cNvPicPr>
          <p:nvPr/>
        </p:nvPicPr>
        <p:blipFill>
          <a:blip r:embed="rId2"/>
          <a:stretch>
            <a:fillRect/>
          </a:stretch>
        </p:blipFill>
        <p:spPr>
          <a:xfrm>
            <a:off x="7393305" y="179705"/>
            <a:ext cx="1598930" cy="356870"/>
          </a:xfrm>
          <a:prstGeom prst="rect">
            <a:avLst/>
          </a:prstGeom>
        </p:spPr>
      </p:pic>
      <p:pic>
        <p:nvPicPr>
          <p:cNvPr id="4" name="图片 4" descr="截屏2021-10-19 下午4.54.03"/>
          <p:cNvPicPr>
            <a:picLocks noChangeAspect="1"/>
          </p:cNvPicPr>
          <p:nvPr/>
        </p:nvPicPr>
        <p:blipFill>
          <a:blip r:embed="rId3"/>
          <a:stretch>
            <a:fillRect/>
          </a:stretch>
        </p:blipFill>
        <p:spPr>
          <a:xfrm>
            <a:off x="214630" y="608330"/>
            <a:ext cx="8929370" cy="4389120"/>
          </a:xfrm>
          <a:prstGeom prst="rect">
            <a:avLst/>
          </a:prstGeom>
        </p:spPr>
      </p:pic>
      <p:sp>
        <p:nvSpPr>
          <p:cNvPr id="100" name="文本框 99"/>
          <p:cNvSpPr txBox="1"/>
          <p:nvPr/>
        </p:nvSpPr>
        <p:spPr>
          <a:xfrm>
            <a:off x="517525" y="5025390"/>
            <a:ext cx="8326120" cy="1814830"/>
          </a:xfrm>
          <a:prstGeom prst="rect">
            <a:avLst/>
          </a:prstGeom>
          <a:noFill/>
          <a:ln w="9525">
            <a:noFill/>
          </a:ln>
        </p:spPr>
        <p:txBody>
          <a:bodyPr wrap="square">
            <a:spAutoFit/>
          </a:bodyPr>
          <a:lstStyle/>
          <a:p>
            <a:pPr marL="266700" indent="-266700" algn="l"/>
            <a:r>
              <a:rPr lang="en-US" sz="1400" b="0">
                <a:latin typeface="Wingdings" panose="05000000000000000000" charset="0"/>
                <a:cs typeface="宋体" charset="0"/>
              </a:rPr>
              <a:t> l </a:t>
            </a:r>
            <a:r>
              <a:rPr lang="zh-CN" sz="1400" b="0">
                <a:cs typeface="宋体" charset="0"/>
              </a:rPr>
              <a:t>通过财务接口将经费负责人名下经费的项目名称及经费卡号获取到大仪系统报销管理中；</a:t>
            </a:r>
            <a:endParaRPr lang="en-US" sz="1400" b="1">
              <a:solidFill>
                <a:srgbClr val="70AD47"/>
              </a:solidFill>
              <a:latin typeface="Wingdings" panose="05000000000000000000" charset="0"/>
              <a:cs typeface="宋体" charset="0"/>
            </a:endParaRPr>
          </a:p>
          <a:p>
            <a:pPr marL="266700" indent="-266700" algn="l"/>
            <a:r>
              <a:rPr lang="en-US" sz="1400" b="1">
                <a:solidFill>
                  <a:srgbClr val="70AD47"/>
                </a:solidFill>
                <a:latin typeface="Wingdings" panose="05000000000000000000" charset="0"/>
                <a:cs typeface="宋体" charset="0"/>
              </a:rPr>
              <a:t>l </a:t>
            </a:r>
            <a:r>
              <a:rPr lang="zh-CN" sz="1400" b="1">
                <a:solidFill>
                  <a:srgbClr val="70AD47"/>
                </a:solidFill>
                <a:cs typeface="宋体" charset="0"/>
              </a:rPr>
              <a:t>课题组负责人</a:t>
            </a:r>
            <a:r>
              <a:rPr lang="zh-CN" sz="1400" b="0">
                <a:cs typeface="宋体" charset="0"/>
              </a:rPr>
              <a:t>可以点击【添加授权】将自己的经费授权给组内用户使用；</a:t>
            </a:r>
            <a:endParaRPr lang="en-US" sz="1400" b="1">
              <a:solidFill>
                <a:srgbClr val="70AD47"/>
              </a:solidFill>
              <a:latin typeface="Wingdings" panose="05000000000000000000" charset="0"/>
              <a:cs typeface="宋体" charset="0"/>
            </a:endParaRPr>
          </a:p>
          <a:p>
            <a:pPr marL="266700" indent="-266700" algn="l"/>
            <a:r>
              <a:rPr lang="en-US" sz="1400" b="1">
                <a:solidFill>
                  <a:srgbClr val="70AD47"/>
                </a:solidFill>
                <a:latin typeface="Wingdings" panose="05000000000000000000" charset="0"/>
                <a:cs typeface="宋体" charset="0"/>
              </a:rPr>
              <a:t>l </a:t>
            </a:r>
            <a:r>
              <a:rPr lang="zh-CN" sz="1400" b="1">
                <a:solidFill>
                  <a:srgbClr val="70AD47"/>
                </a:solidFill>
                <a:cs typeface="宋体" charset="0"/>
              </a:rPr>
              <a:t>课题组负责人</a:t>
            </a:r>
            <a:r>
              <a:rPr lang="zh-CN" sz="1400" b="0">
                <a:cs typeface="宋体" charset="0"/>
              </a:rPr>
              <a:t>点击【查看】，可查看该经费卡的授权用户信息。</a:t>
            </a:r>
            <a:endParaRPr lang="en-US" sz="1400" b="1">
              <a:solidFill>
                <a:srgbClr val="70AD47"/>
              </a:solidFill>
              <a:latin typeface="Wingdings" panose="05000000000000000000" charset="0"/>
              <a:cs typeface="宋体" charset="0"/>
            </a:endParaRPr>
          </a:p>
          <a:p>
            <a:pPr marL="266700" indent="-266700" algn="l"/>
            <a:r>
              <a:rPr lang="en-US" sz="1400" b="1">
                <a:solidFill>
                  <a:srgbClr val="70AD47"/>
                </a:solidFill>
                <a:latin typeface="Wingdings" panose="05000000000000000000" charset="0"/>
                <a:cs typeface="宋体" charset="0"/>
              </a:rPr>
              <a:t>l </a:t>
            </a:r>
            <a:r>
              <a:rPr lang="zh-CN" sz="1400" b="1">
                <a:solidFill>
                  <a:srgbClr val="70AD47"/>
                </a:solidFill>
                <a:cs typeface="宋体" charset="0"/>
              </a:rPr>
              <a:t>课题组负责人</a:t>
            </a:r>
            <a:r>
              <a:rPr lang="zh-CN" sz="1400" b="0">
                <a:cs typeface="宋体" charset="0"/>
              </a:rPr>
              <a:t>可以查看组内所有的经费；</a:t>
            </a:r>
            <a:endParaRPr lang="en-US" sz="1400" b="1">
              <a:solidFill>
                <a:srgbClr val="70AD47"/>
              </a:solidFill>
              <a:latin typeface="Wingdings" panose="05000000000000000000" charset="0"/>
              <a:cs typeface="宋体" charset="0"/>
            </a:endParaRPr>
          </a:p>
          <a:p>
            <a:pPr marL="266700" indent="-266700" algn="l"/>
            <a:r>
              <a:rPr lang="en-US" sz="1400" b="1">
                <a:solidFill>
                  <a:srgbClr val="70AD47"/>
                </a:solidFill>
                <a:latin typeface="Wingdings" panose="05000000000000000000" charset="0"/>
                <a:cs typeface="宋体" charset="0"/>
              </a:rPr>
              <a:t>l </a:t>
            </a:r>
            <a:r>
              <a:rPr lang="zh-CN" sz="1400" b="1">
                <a:solidFill>
                  <a:srgbClr val="70AD47"/>
                </a:solidFill>
                <a:cs typeface="宋体" charset="0"/>
              </a:rPr>
              <a:t>课题组负责人</a:t>
            </a:r>
            <a:r>
              <a:rPr lang="zh-CN" sz="1400" b="0">
                <a:cs typeface="宋体" charset="0"/>
              </a:rPr>
              <a:t>可见页卡：我的经费、组内经费</a:t>
            </a:r>
            <a:endParaRPr lang="en-US" sz="1400" b="0">
              <a:latin typeface="Wingdings" panose="05000000000000000000" charset="0"/>
              <a:cs typeface="宋体" charset="0"/>
            </a:endParaRPr>
          </a:p>
          <a:p>
            <a:pPr marL="266700" indent="-266700" algn="l"/>
            <a:r>
              <a:rPr lang="en-US" sz="1400" b="0">
                <a:latin typeface="Wingdings" panose="05000000000000000000" charset="0"/>
                <a:cs typeface="宋体" charset="0"/>
              </a:rPr>
              <a:t>l </a:t>
            </a:r>
            <a:r>
              <a:rPr lang="zh-CN" sz="1400" b="0">
                <a:cs typeface="宋体" charset="0"/>
              </a:rPr>
              <a:t>经费负责人可见页卡：我的经费</a:t>
            </a:r>
            <a:endParaRPr lang="en-US" sz="1400" b="1">
              <a:solidFill>
                <a:srgbClr val="44546A"/>
              </a:solidFill>
              <a:latin typeface="Wingdings" panose="05000000000000000000" charset="0"/>
              <a:cs typeface="宋体" charset="0"/>
            </a:endParaRPr>
          </a:p>
          <a:p>
            <a:pPr marL="266700" indent="-266700" algn="l"/>
            <a:r>
              <a:rPr lang="en-US" sz="1400" b="1">
                <a:solidFill>
                  <a:srgbClr val="44546A"/>
                </a:solidFill>
                <a:latin typeface="Wingdings" panose="05000000000000000000" charset="0"/>
                <a:cs typeface="宋体" charset="0"/>
              </a:rPr>
              <a:t>l </a:t>
            </a:r>
            <a:r>
              <a:rPr lang="zh-CN" sz="1400" b="1">
                <a:solidFill>
                  <a:srgbClr val="44546A"/>
                </a:solidFill>
                <a:cs typeface="宋体" charset="0"/>
              </a:rPr>
              <a:t>中心管理员</a:t>
            </a:r>
            <a:r>
              <a:rPr lang="zh-CN" sz="1400" b="0">
                <a:cs typeface="宋体" charset="0"/>
              </a:rPr>
              <a:t>可见页卡：我的经费、所有经费</a:t>
            </a:r>
            <a:endParaRPr lang="en-US" sz="1400" b="1">
              <a:solidFill>
                <a:srgbClr val="5B9BD5"/>
              </a:solidFill>
              <a:latin typeface="Wingdings" panose="05000000000000000000" charset="0"/>
              <a:cs typeface="宋体" charset="0"/>
            </a:endParaRPr>
          </a:p>
          <a:p>
            <a:pPr marL="266700" indent="-266700" algn="l"/>
            <a:r>
              <a:rPr lang="en-US" sz="1400" b="1">
                <a:solidFill>
                  <a:srgbClr val="5B9BD5"/>
                </a:solidFill>
                <a:latin typeface="Wingdings" panose="05000000000000000000" charset="0"/>
                <a:cs typeface="宋体" charset="0"/>
              </a:rPr>
              <a:t>l </a:t>
            </a:r>
            <a:r>
              <a:rPr lang="zh-CN" sz="1400" b="1">
                <a:solidFill>
                  <a:srgbClr val="5B9BD5"/>
                </a:solidFill>
                <a:cs typeface="宋体" charset="0"/>
              </a:rPr>
              <a:t>普通用户</a:t>
            </a:r>
            <a:r>
              <a:rPr lang="zh-CN" sz="1400" b="0">
                <a:cs typeface="宋体" charset="0"/>
              </a:rPr>
              <a:t>可见页卡：我的经费</a:t>
            </a:r>
            <a:endParaRPr lang="zh-CN" altLang="en-US" sz="1400" b="0">
              <a:cs typeface="宋体"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15900" y="111760"/>
            <a:ext cx="2721256" cy="58477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none" lIns="45719" tIns="45719" rIns="45719" bIns="45719" numCol="1" spcCol="38100" rtlCol="0" anchor="t" forceAA="0">
            <a:spAutoFit/>
          </a:bodyPr>
          <a:lstStyle/>
          <a:p>
            <a:pPr marL="0" marR="0" indent="0" algn="l" defTabSz="914400" rtl="0" fontAlgn="auto" latinLnBrk="0" hangingPunct="0">
              <a:lnSpc>
                <a:spcPct val="100000"/>
              </a:lnSpc>
              <a:spcBef>
                <a:spcPts val="0"/>
              </a:spcBef>
              <a:spcAft>
                <a:spcPts val="0"/>
              </a:spcAft>
              <a:buClrTx/>
              <a:buSzTx/>
              <a:buFontTx/>
              <a:buNone/>
            </a:pPr>
            <a:r>
              <a:rPr kumimoji="0" lang="en-US" altLang="zh-CN" sz="3200" b="1" i="0" u="none" strike="noStrike" cap="none" spc="0" normalizeH="0" baseline="0" dirty="0" smtClean="0">
                <a:ln>
                  <a:noFill/>
                </a:ln>
                <a:solidFill>
                  <a:srgbClr val="4472C4"/>
                </a:solidFill>
                <a:effectLst/>
                <a:uFillTx/>
                <a:latin typeface="报隶-简" panose="02010600040101010101" charset="-122"/>
                <a:ea typeface="报隶-简" panose="02010600040101010101" charset="-122"/>
                <a:cs typeface="+mj-cs"/>
                <a:sym typeface="等线"/>
              </a:rPr>
              <a:t>PI——</a:t>
            </a:r>
            <a:r>
              <a:rPr kumimoji="0" lang="zh-CN" sz="3200" b="1" i="0" u="none" strike="noStrike" cap="none" spc="0" normalizeH="0" baseline="0" dirty="0" smtClean="0">
                <a:ln>
                  <a:noFill/>
                </a:ln>
                <a:solidFill>
                  <a:srgbClr val="4472C4"/>
                </a:solidFill>
                <a:effectLst/>
                <a:uFillTx/>
                <a:latin typeface="报隶-简" panose="02010600040101010101" charset="-122"/>
                <a:ea typeface="报隶-简" panose="02010600040101010101" charset="-122"/>
                <a:cs typeface="+mj-cs"/>
                <a:sym typeface="等线"/>
              </a:rPr>
              <a:t>报销</a:t>
            </a:r>
            <a:r>
              <a:rPr kumimoji="0" lang="zh-CN" sz="3200" b="1" i="0" u="none" strike="noStrike" cap="none" spc="0" normalizeH="0" baseline="0" dirty="0">
                <a:ln>
                  <a:noFill/>
                </a:ln>
                <a:solidFill>
                  <a:srgbClr val="4472C4"/>
                </a:solidFill>
                <a:effectLst/>
                <a:uFillTx/>
                <a:latin typeface="报隶-简" panose="02010600040101010101" charset="-122"/>
                <a:ea typeface="报隶-简" panose="02010600040101010101" charset="-122"/>
                <a:cs typeface="+mj-cs"/>
                <a:sym typeface="等线"/>
              </a:rPr>
              <a:t>项目</a:t>
            </a:r>
          </a:p>
        </p:txBody>
      </p:sp>
      <p:pic>
        <p:nvPicPr>
          <p:cNvPr id="2" name="图片 1" descr="基理logo 横版 绿色"/>
          <p:cNvPicPr>
            <a:picLocks noChangeAspect="1"/>
          </p:cNvPicPr>
          <p:nvPr/>
        </p:nvPicPr>
        <p:blipFill>
          <a:blip r:embed="rId2"/>
          <a:stretch>
            <a:fillRect/>
          </a:stretch>
        </p:blipFill>
        <p:spPr>
          <a:xfrm>
            <a:off x="7393305" y="179705"/>
            <a:ext cx="1598930" cy="356870"/>
          </a:xfrm>
          <a:prstGeom prst="rect">
            <a:avLst/>
          </a:prstGeom>
        </p:spPr>
      </p:pic>
      <p:pic>
        <p:nvPicPr>
          <p:cNvPr id="11" name="图片 8" descr="截屏2021-10-19 下午5.43.28"/>
          <p:cNvPicPr>
            <a:picLocks noChangeAspect="1"/>
          </p:cNvPicPr>
          <p:nvPr/>
        </p:nvPicPr>
        <p:blipFill>
          <a:blip r:embed="rId3"/>
          <a:stretch>
            <a:fillRect/>
          </a:stretch>
        </p:blipFill>
        <p:spPr>
          <a:xfrm>
            <a:off x="215900" y="652145"/>
            <a:ext cx="6939280" cy="4116705"/>
          </a:xfrm>
          <a:prstGeom prst="rect">
            <a:avLst/>
          </a:prstGeom>
        </p:spPr>
      </p:pic>
      <p:sp>
        <p:nvSpPr>
          <p:cNvPr id="100" name="文本框 99"/>
          <p:cNvSpPr txBox="1"/>
          <p:nvPr/>
        </p:nvSpPr>
        <p:spPr>
          <a:xfrm>
            <a:off x="215900" y="4768850"/>
            <a:ext cx="8757285" cy="1568450"/>
          </a:xfrm>
          <a:prstGeom prst="rect">
            <a:avLst/>
          </a:prstGeom>
          <a:noFill/>
          <a:ln w="9525">
            <a:noFill/>
          </a:ln>
        </p:spPr>
        <p:txBody>
          <a:bodyPr wrap="square">
            <a:spAutoFit/>
          </a:bodyPr>
          <a:lstStyle/>
          <a:p>
            <a:pPr algn="l">
              <a:buFont typeface="Arial" panose="020B0604020202020204" pitchFamily="34" charset="0"/>
            </a:pPr>
            <a:r>
              <a:rPr lang="en-US" sz="1600" b="1">
                <a:solidFill>
                  <a:srgbClr val="70AD47"/>
                </a:solidFill>
                <a:latin typeface="Wingdings" panose="05000000000000000000" charset="0"/>
                <a:cs typeface="宋体" charset="0"/>
                <a:sym typeface="+mn-ea"/>
              </a:rPr>
              <a:t>l </a:t>
            </a:r>
            <a:r>
              <a:rPr lang="zh-CN" sz="1600" b="1">
                <a:solidFill>
                  <a:srgbClr val="70AD47"/>
                </a:solidFill>
                <a:cs typeface="宋体" charset="0"/>
              </a:rPr>
              <a:t>课题组负责人</a:t>
            </a:r>
            <a:r>
              <a:rPr lang="zh-CN" sz="1600" b="0">
                <a:solidFill>
                  <a:srgbClr val="000000"/>
                </a:solidFill>
                <a:cs typeface="宋体" charset="0"/>
              </a:rPr>
              <a:t>可以查看组内产生的所有报销项目；</a:t>
            </a:r>
            <a:br>
              <a:rPr lang="zh-CN" sz="1600" b="0">
                <a:solidFill>
                  <a:srgbClr val="000000"/>
                </a:solidFill>
                <a:cs typeface="宋体" charset="0"/>
              </a:rPr>
            </a:br>
            <a:r>
              <a:rPr lang="zh-CN" sz="1600" b="0">
                <a:solidFill>
                  <a:srgbClr val="000000"/>
                </a:solidFill>
                <a:cs typeface="宋体" charset="0"/>
              </a:rPr>
              <a:t/>
            </a:r>
            <a:br>
              <a:rPr lang="zh-CN" sz="1600" b="0">
                <a:solidFill>
                  <a:srgbClr val="000000"/>
                </a:solidFill>
                <a:cs typeface="宋体" charset="0"/>
              </a:rPr>
            </a:br>
            <a:r>
              <a:rPr lang="en-US" sz="1600" b="1">
                <a:solidFill>
                  <a:srgbClr val="70AD47"/>
                </a:solidFill>
                <a:latin typeface="Wingdings" panose="05000000000000000000" charset="0"/>
                <a:cs typeface="宋体" charset="0"/>
                <a:sym typeface="+mn-ea"/>
              </a:rPr>
              <a:t>l </a:t>
            </a:r>
            <a:r>
              <a:rPr lang="zh-CN" sz="1600" b="1">
                <a:solidFill>
                  <a:srgbClr val="70AD47"/>
                </a:solidFill>
                <a:cs typeface="宋体" charset="0"/>
              </a:rPr>
              <a:t>课题组负责人</a:t>
            </a:r>
            <a:r>
              <a:rPr lang="zh-CN" sz="1600" b="0">
                <a:solidFill>
                  <a:srgbClr val="000000"/>
                </a:solidFill>
                <a:cs typeface="宋体" charset="0"/>
              </a:rPr>
              <a:t>可以点击【撤回】将报销项目撤回到收费确认中，需要机主重新确认，撤回后</a:t>
            </a:r>
            <a:r>
              <a:rPr lang="en-US" altLang="zh-CN" sz="1600" b="0">
                <a:solidFill>
                  <a:srgbClr val="000000"/>
                </a:solidFill>
                <a:cs typeface="宋体" charset="0"/>
              </a:rPr>
              <a:t>    </a:t>
            </a:r>
            <a:r>
              <a:rPr lang="zh-CN" sz="1600" b="0">
                <a:solidFill>
                  <a:srgbClr val="000000"/>
                </a:solidFill>
                <a:cs typeface="宋体" charset="0"/>
              </a:rPr>
              <a:t>使用记录或送样记录可再次编辑，支持批量撤回；</a:t>
            </a:r>
            <a:br>
              <a:rPr lang="zh-CN" sz="1600" b="0">
                <a:solidFill>
                  <a:srgbClr val="000000"/>
                </a:solidFill>
                <a:cs typeface="宋体" charset="0"/>
              </a:rPr>
            </a:br>
            <a:endParaRPr lang="en-US" sz="1600" b="1">
              <a:solidFill>
                <a:srgbClr val="70AD47"/>
              </a:solidFill>
              <a:latin typeface="Wingdings" panose="05000000000000000000" charset="0"/>
              <a:cs typeface="宋体" charset="0"/>
            </a:endParaRPr>
          </a:p>
          <a:p>
            <a:pPr algn="l">
              <a:buFont typeface="Arial" panose="020B0604020202020204" pitchFamily="34" charset="0"/>
            </a:pPr>
            <a:r>
              <a:rPr lang="en-US" sz="1600" b="1">
                <a:solidFill>
                  <a:srgbClr val="70AD47"/>
                </a:solidFill>
                <a:latin typeface="Wingdings" panose="05000000000000000000" charset="0"/>
                <a:cs typeface="宋体" charset="0"/>
              </a:rPr>
              <a:t>l </a:t>
            </a:r>
            <a:r>
              <a:rPr lang="zh-CN" sz="1600" b="1">
                <a:solidFill>
                  <a:srgbClr val="70AD47"/>
                </a:solidFill>
                <a:cs typeface="宋体" charset="0"/>
              </a:rPr>
              <a:t>课题组负责人</a:t>
            </a:r>
            <a:r>
              <a:rPr lang="zh-CN" sz="1600" b="0">
                <a:solidFill>
                  <a:srgbClr val="000000"/>
                </a:solidFill>
                <a:cs typeface="宋体" charset="0"/>
              </a:rPr>
              <a:t>可以点击【修改经费卡号】，更换该收费的支付经费卡，支持批量修改操作；</a:t>
            </a:r>
            <a:endParaRPr lang="zh-CN" altLang="en-US" sz="1600" b="0">
              <a:solidFill>
                <a:srgbClr val="000000"/>
              </a:solidFill>
              <a:cs typeface="宋体"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nvSpPr>
        <p:spPr>
          <a:xfrm>
            <a:off x="229443" y="234663"/>
            <a:ext cx="3929279" cy="584775"/>
          </a:xfrm>
          <a:prstGeom prst="rect">
            <a:avLst/>
          </a:prstGeom>
          <a:ln w="12700">
            <a:miter lim="400000"/>
          </a:ln>
        </p:spPr>
        <p:txBody>
          <a:bodyPr wrap="none" lIns="34289" rIns="34289">
            <a:spAutoFit/>
          </a:bodyPr>
          <a:lstStyle>
            <a:lvl1pPr>
              <a:defRPr sz="3200" b="1">
                <a:solidFill>
                  <a:srgbClr val="404040"/>
                </a:solidFill>
                <a:latin typeface="微软雅黑"/>
                <a:ea typeface="微软雅黑"/>
                <a:cs typeface="微软雅黑"/>
                <a:sym typeface="微软雅黑"/>
              </a:defRPr>
            </a:lvl1pPr>
          </a:lstStyle>
          <a:p>
            <a:r>
              <a:rPr lang="en-US" altLang="zh-CN" dirty="0" smtClean="0">
                <a:solidFill>
                  <a:srgbClr val="4472C4"/>
                </a:solidFill>
                <a:latin typeface="报隶-简" panose="02010600040101010101" charset="-122"/>
                <a:ea typeface="报隶-简" panose="02010600040101010101" charset="-122"/>
              </a:rPr>
              <a:t>PI——</a:t>
            </a:r>
            <a:r>
              <a:rPr lang="zh-CN" dirty="0" smtClean="0">
                <a:solidFill>
                  <a:srgbClr val="4472C4"/>
                </a:solidFill>
                <a:latin typeface="报隶-简" panose="02010600040101010101" charset="-122"/>
                <a:ea typeface="报隶-简" panose="02010600040101010101" charset="-122"/>
              </a:rPr>
              <a:t>批量</a:t>
            </a:r>
            <a:r>
              <a:rPr lang="zh-CN" dirty="0">
                <a:solidFill>
                  <a:srgbClr val="4472C4"/>
                </a:solidFill>
                <a:latin typeface="报隶-简" panose="02010600040101010101" charset="-122"/>
                <a:ea typeface="报隶-简" panose="02010600040101010101" charset="-122"/>
              </a:rPr>
              <a:t>生成报销单</a:t>
            </a:r>
          </a:p>
        </p:txBody>
      </p:sp>
      <p:pic>
        <p:nvPicPr>
          <p:cNvPr id="3" name="图片 2" descr="基理logo 横版 绿色"/>
          <p:cNvPicPr>
            <a:picLocks noChangeAspect="1"/>
          </p:cNvPicPr>
          <p:nvPr/>
        </p:nvPicPr>
        <p:blipFill>
          <a:blip r:embed="rId2"/>
          <a:stretch>
            <a:fillRect/>
          </a:stretch>
        </p:blipFill>
        <p:spPr>
          <a:xfrm>
            <a:off x="7393305" y="179705"/>
            <a:ext cx="1598930" cy="356870"/>
          </a:xfrm>
          <a:prstGeom prst="rect">
            <a:avLst/>
          </a:prstGeom>
        </p:spPr>
      </p:pic>
      <p:pic>
        <p:nvPicPr>
          <p:cNvPr id="15" name="图片 10" descr="截屏2021-10-19 下午5.51.56"/>
          <p:cNvPicPr>
            <a:picLocks noChangeAspect="1"/>
          </p:cNvPicPr>
          <p:nvPr/>
        </p:nvPicPr>
        <p:blipFill>
          <a:blip r:embed="rId3"/>
          <a:stretch>
            <a:fillRect/>
          </a:stretch>
        </p:blipFill>
        <p:spPr>
          <a:xfrm>
            <a:off x="363855" y="989330"/>
            <a:ext cx="8744585" cy="3073400"/>
          </a:xfrm>
          <a:prstGeom prst="rect">
            <a:avLst/>
          </a:prstGeom>
        </p:spPr>
      </p:pic>
      <p:sp>
        <p:nvSpPr>
          <p:cNvPr id="100" name="文本框 99"/>
          <p:cNvSpPr txBox="1"/>
          <p:nvPr/>
        </p:nvSpPr>
        <p:spPr>
          <a:xfrm>
            <a:off x="363855" y="4684395"/>
            <a:ext cx="8629015" cy="1506855"/>
          </a:xfrm>
          <a:prstGeom prst="rect">
            <a:avLst/>
          </a:prstGeom>
          <a:noFill/>
          <a:ln w="9525">
            <a:noFill/>
          </a:ln>
        </p:spPr>
        <p:txBody>
          <a:bodyPr wrap="square">
            <a:spAutoFit/>
          </a:bodyPr>
          <a:lstStyle/>
          <a:p>
            <a:pPr marL="266700" indent="-266700" algn="l"/>
            <a:r>
              <a:rPr lang="en-US" b="1">
                <a:solidFill>
                  <a:srgbClr val="70AD47"/>
                </a:solidFill>
                <a:latin typeface="Wingdings" panose="05000000000000000000" charset="0"/>
                <a:cs typeface="宋体" charset="0"/>
              </a:rPr>
              <a:t>l </a:t>
            </a:r>
            <a:r>
              <a:rPr lang="zh-CN" sz="1600" b="1">
                <a:solidFill>
                  <a:srgbClr val="70AD47"/>
                </a:solidFill>
                <a:cs typeface="宋体" charset="0"/>
              </a:rPr>
              <a:t>课题组负责人</a:t>
            </a:r>
            <a:r>
              <a:rPr lang="zh-CN" sz="1600" b="0">
                <a:solidFill>
                  <a:srgbClr val="000000"/>
                </a:solidFill>
                <a:cs typeface="宋体" charset="0"/>
              </a:rPr>
              <a:t>可以勾选多条报销项目后点击【生成报销单】，系统自动根据规则生成相应</a:t>
            </a:r>
            <a:r>
              <a:rPr lang="zh-CN" b="0">
                <a:solidFill>
                  <a:srgbClr val="000000"/>
                </a:solidFill>
                <a:cs typeface="宋体" charset="0"/>
              </a:rPr>
              <a:t>的报销单。</a:t>
            </a:r>
            <a:br>
              <a:rPr lang="zh-CN" b="0">
                <a:solidFill>
                  <a:srgbClr val="000000"/>
                </a:solidFill>
                <a:cs typeface="宋体" charset="0"/>
              </a:rPr>
            </a:br>
            <a:r>
              <a:rPr lang="zh-CN" b="0">
                <a:solidFill>
                  <a:srgbClr val="000000"/>
                </a:solidFill>
                <a:cs typeface="宋体" charset="0"/>
              </a:rPr>
              <a:t>规则为：</a:t>
            </a:r>
            <a:r>
              <a:rPr lang="zh-CN" sz="2000" b="0">
                <a:cs typeface="DengXian" charset="0"/>
              </a:rPr>
              <a:t>使用同一经费卡使用同一仪器生成一张报销单</a:t>
            </a:r>
            <a:r>
              <a:rPr lang="zh-CN" b="0">
                <a:solidFill>
                  <a:srgbClr val="000000"/>
                </a:solidFill>
                <a:cs typeface="宋体" charset="0"/>
              </a:rPr>
              <a:t>；</a:t>
            </a:r>
            <a:br>
              <a:rPr lang="zh-CN" b="0">
                <a:solidFill>
                  <a:srgbClr val="000000"/>
                </a:solidFill>
                <a:cs typeface="宋体" charset="0"/>
              </a:rPr>
            </a:br>
            <a:r>
              <a:rPr lang="zh-CN" b="0">
                <a:solidFill>
                  <a:srgbClr val="000000"/>
                </a:solidFill>
                <a:cs typeface="宋体" charset="0"/>
              </a:rPr>
              <a:t/>
            </a:r>
            <a:br>
              <a:rPr lang="zh-CN" b="0">
                <a:solidFill>
                  <a:srgbClr val="000000"/>
                </a:solidFill>
                <a:cs typeface="宋体" charset="0"/>
              </a:rPr>
            </a:br>
            <a:r>
              <a:rPr lang="zh-CN" b="0">
                <a:solidFill>
                  <a:srgbClr val="000000"/>
                </a:solidFill>
                <a:cs typeface="宋体" charset="0"/>
              </a:rPr>
              <a:t>注：批量生成报销单时摘要总数不能超过</a:t>
            </a:r>
            <a:r>
              <a:rPr lang="en-US" altLang="zh-CN" b="0">
                <a:solidFill>
                  <a:srgbClr val="000000"/>
                </a:solidFill>
                <a:cs typeface="宋体" charset="0"/>
              </a:rPr>
              <a:t>100</a:t>
            </a:r>
            <a:r>
              <a:rPr lang="zh-CN" altLang="en-US" b="0">
                <a:solidFill>
                  <a:srgbClr val="000000"/>
                </a:solidFill>
                <a:cs typeface="宋体" charset="0"/>
              </a:rPr>
              <a:t>字否则无法生成报销单。</a:t>
            </a:r>
          </a:p>
        </p:txBody>
      </p:sp>
    </p:spTree>
  </p:cSld>
  <p:clrMapOvr>
    <a:masterClrMapping/>
  </p:clrMapOvr>
  <p:transition spd="med"/>
  <p:timing>
    <p:tnLst>
      <p:par>
        <p:cTn id="1" dur="indefinite" restart="never" fill="hold"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nvSpPr>
        <p:spPr>
          <a:xfrm>
            <a:off x="185377" y="66940"/>
            <a:ext cx="3929279" cy="584775"/>
          </a:xfrm>
          <a:prstGeom prst="rect">
            <a:avLst/>
          </a:prstGeom>
          <a:ln w="12700">
            <a:miter lim="400000"/>
          </a:ln>
        </p:spPr>
        <p:txBody>
          <a:bodyPr wrap="none" lIns="34289" rIns="34289">
            <a:spAutoFit/>
          </a:bodyPr>
          <a:lstStyle>
            <a:lvl1pPr>
              <a:defRPr sz="3200" b="1">
                <a:solidFill>
                  <a:srgbClr val="595959"/>
                </a:solidFill>
                <a:latin typeface="微软雅黑"/>
                <a:ea typeface="微软雅黑"/>
                <a:cs typeface="微软雅黑"/>
                <a:sym typeface="微软雅黑"/>
              </a:defRPr>
            </a:lvl1pPr>
          </a:lstStyle>
          <a:p>
            <a:r>
              <a:rPr lang="en-US" altLang="zh-CN" dirty="0" smtClean="0">
                <a:solidFill>
                  <a:srgbClr val="4472C4"/>
                </a:solidFill>
                <a:latin typeface="报隶-简" panose="02010600040101010101" charset="-122"/>
                <a:ea typeface="报隶-简" panose="02010600040101010101" charset="-122"/>
              </a:rPr>
              <a:t>PI——</a:t>
            </a:r>
            <a:r>
              <a:rPr lang="zh-CN" altLang="en-US" dirty="0" smtClean="0">
                <a:solidFill>
                  <a:srgbClr val="4472C4"/>
                </a:solidFill>
                <a:latin typeface="报隶-简" panose="02010600040101010101" charset="-122"/>
                <a:ea typeface="报隶-简" panose="02010600040101010101" charset="-122"/>
              </a:rPr>
              <a:t>提交撤回</a:t>
            </a:r>
            <a:r>
              <a:rPr lang="zh-CN" dirty="0" smtClean="0">
                <a:solidFill>
                  <a:srgbClr val="4472C4"/>
                </a:solidFill>
                <a:latin typeface="报隶-简" panose="02010600040101010101" charset="-122"/>
                <a:ea typeface="报隶-简" panose="02010600040101010101" charset="-122"/>
              </a:rPr>
              <a:t>报销</a:t>
            </a:r>
            <a:r>
              <a:rPr lang="zh-CN" dirty="0">
                <a:solidFill>
                  <a:srgbClr val="4472C4"/>
                </a:solidFill>
                <a:latin typeface="报隶-简" panose="02010600040101010101" charset="-122"/>
                <a:ea typeface="报隶-简" panose="02010600040101010101" charset="-122"/>
              </a:rPr>
              <a:t>单</a:t>
            </a:r>
          </a:p>
        </p:txBody>
      </p:sp>
      <p:pic>
        <p:nvPicPr>
          <p:cNvPr id="2" name="图片 1" descr="基理logo 横版 绿色"/>
          <p:cNvPicPr>
            <a:picLocks noChangeAspect="1"/>
          </p:cNvPicPr>
          <p:nvPr/>
        </p:nvPicPr>
        <p:blipFill>
          <a:blip r:embed="rId2"/>
          <a:stretch>
            <a:fillRect/>
          </a:stretch>
        </p:blipFill>
        <p:spPr>
          <a:xfrm>
            <a:off x="7393305" y="179705"/>
            <a:ext cx="1598930" cy="356870"/>
          </a:xfrm>
          <a:prstGeom prst="rect">
            <a:avLst/>
          </a:prstGeom>
        </p:spPr>
      </p:pic>
      <p:pic>
        <p:nvPicPr>
          <p:cNvPr id="11" name="图片 11" descr="截屏2021-10-19 下午5.59.12"/>
          <p:cNvPicPr>
            <a:picLocks noChangeAspect="1"/>
          </p:cNvPicPr>
          <p:nvPr/>
        </p:nvPicPr>
        <p:blipFill>
          <a:blip r:embed="rId3"/>
          <a:stretch>
            <a:fillRect/>
          </a:stretch>
        </p:blipFill>
        <p:spPr>
          <a:xfrm>
            <a:off x="185420" y="809625"/>
            <a:ext cx="8905875" cy="2312035"/>
          </a:xfrm>
          <a:prstGeom prst="rect">
            <a:avLst/>
          </a:prstGeom>
        </p:spPr>
      </p:pic>
      <p:sp>
        <p:nvSpPr>
          <p:cNvPr id="100" name="文本框 99"/>
          <p:cNvSpPr txBox="1"/>
          <p:nvPr/>
        </p:nvSpPr>
        <p:spPr>
          <a:xfrm>
            <a:off x="185420" y="3773805"/>
            <a:ext cx="6186805" cy="337185"/>
          </a:xfrm>
          <a:prstGeom prst="rect">
            <a:avLst/>
          </a:prstGeom>
          <a:noFill/>
          <a:ln w="9525">
            <a:noFill/>
          </a:ln>
        </p:spPr>
        <p:txBody>
          <a:bodyPr wrap="square">
            <a:spAutoFit/>
          </a:bodyPr>
          <a:lstStyle/>
          <a:p>
            <a:r>
              <a:rPr lang="zh-CN" sz="1600" b="1">
                <a:solidFill>
                  <a:srgbClr val="70AD47"/>
                </a:solidFill>
                <a:cs typeface="宋体" charset="0"/>
              </a:rPr>
              <a:t>课题组负责人</a:t>
            </a:r>
            <a:r>
              <a:rPr lang="zh-CN" sz="1600">
                <a:solidFill>
                  <a:srgbClr val="000000"/>
                </a:solidFill>
                <a:cs typeface="宋体" charset="0"/>
              </a:rPr>
              <a:t>可以针对“未报销”的报销单进行撤回到报销项目中；</a:t>
            </a:r>
            <a:endParaRPr lang="zh-CN" altLang="en-US" sz="1600">
              <a:solidFill>
                <a:srgbClr val="000000"/>
              </a:solidFill>
              <a:cs typeface="宋体" charset="0"/>
            </a:endParaRPr>
          </a:p>
        </p:txBody>
      </p:sp>
      <p:sp>
        <p:nvSpPr>
          <p:cNvPr id="9" name="文本框 8"/>
          <p:cNvSpPr txBox="1"/>
          <p:nvPr/>
        </p:nvSpPr>
        <p:spPr>
          <a:xfrm>
            <a:off x="185420" y="4396740"/>
            <a:ext cx="8835390" cy="583565"/>
          </a:xfrm>
          <a:prstGeom prst="rect">
            <a:avLst/>
          </a:prstGeom>
          <a:noFill/>
          <a:ln w="9525">
            <a:noFill/>
          </a:ln>
        </p:spPr>
        <p:txBody>
          <a:bodyPr wrap="square">
            <a:spAutoFit/>
          </a:bodyPr>
          <a:lstStyle/>
          <a:p>
            <a:pPr marL="266700" indent="-266700" algn="l"/>
            <a:r>
              <a:rPr lang="zh-CN" sz="1600" b="1">
                <a:solidFill>
                  <a:srgbClr val="70AD47"/>
                </a:solidFill>
                <a:cs typeface="宋体" charset="0"/>
              </a:rPr>
              <a:t>课题组负责人</a:t>
            </a:r>
            <a:r>
              <a:rPr lang="zh-CN" sz="1600" b="0">
                <a:solidFill>
                  <a:srgbClr val="000000"/>
                </a:solidFill>
                <a:cs typeface="宋体" charset="0"/>
              </a:rPr>
              <a:t>可以将报销单进行提交操作，报销单通过接口提交到财务系统中，此时报销单状态为“报销中”；</a:t>
            </a:r>
            <a:endParaRPr lang="zh-CN" altLang="en-US" sz="1600" b="0">
              <a:solidFill>
                <a:srgbClr val="000000"/>
              </a:solidFill>
              <a:cs typeface="宋体" charset="0"/>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nvSpPr>
        <p:spPr>
          <a:xfrm>
            <a:off x="185377" y="66940"/>
            <a:ext cx="1710723" cy="584775"/>
          </a:xfrm>
          <a:prstGeom prst="rect">
            <a:avLst/>
          </a:prstGeom>
          <a:ln w="12700">
            <a:miter lim="400000"/>
          </a:ln>
        </p:spPr>
        <p:txBody>
          <a:bodyPr wrap="none" lIns="34289" rIns="34289">
            <a:spAutoFit/>
          </a:bodyPr>
          <a:lstStyle>
            <a:lvl1pPr>
              <a:defRPr sz="3200" b="1">
                <a:solidFill>
                  <a:srgbClr val="595959"/>
                </a:solidFill>
                <a:latin typeface="微软雅黑"/>
                <a:ea typeface="微软雅黑"/>
                <a:cs typeface="微软雅黑"/>
                <a:sym typeface="微软雅黑"/>
              </a:defRPr>
            </a:lvl1pPr>
          </a:lstStyle>
          <a:p>
            <a:r>
              <a:rPr lang="zh-CN" dirty="0" smtClean="0">
                <a:solidFill>
                  <a:srgbClr val="4472C4"/>
                </a:solidFill>
                <a:latin typeface="报隶-简" panose="02010600040101010101" charset="-122"/>
                <a:ea typeface="报隶-简" panose="02010600040101010101" charset="-122"/>
              </a:rPr>
              <a:t>报销</a:t>
            </a:r>
            <a:r>
              <a:rPr lang="zh-CN" altLang="en-US" dirty="0">
                <a:solidFill>
                  <a:srgbClr val="4472C4"/>
                </a:solidFill>
                <a:latin typeface="报隶-简" panose="02010600040101010101" charset="-122"/>
                <a:ea typeface="报隶-简" panose="02010600040101010101" charset="-122"/>
              </a:rPr>
              <a:t>状态</a:t>
            </a:r>
            <a:endParaRPr lang="zh-CN" dirty="0">
              <a:solidFill>
                <a:srgbClr val="4472C4"/>
              </a:solidFill>
              <a:latin typeface="报隶-简" panose="02010600040101010101" charset="-122"/>
              <a:ea typeface="报隶-简" panose="02010600040101010101" charset="-122"/>
            </a:endParaRPr>
          </a:p>
        </p:txBody>
      </p:sp>
      <p:pic>
        <p:nvPicPr>
          <p:cNvPr id="4" name="图片 3" descr="基理logo 横版 绿色"/>
          <p:cNvPicPr>
            <a:picLocks noChangeAspect="1"/>
          </p:cNvPicPr>
          <p:nvPr/>
        </p:nvPicPr>
        <p:blipFill>
          <a:blip r:embed="rId2"/>
          <a:stretch>
            <a:fillRect/>
          </a:stretch>
        </p:blipFill>
        <p:spPr>
          <a:xfrm>
            <a:off x="7393305" y="179705"/>
            <a:ext cx="1598930" cy="356870"/>
          </a:xfrm>
          <a:prstGeom prst="rect">
            <a:avLst/>
          </a:prstGeom>
        </p:spPr>
      </p:pic>
      <p:pic>
        <p:nvPicPr>
          <p:cNvPr id="12" name="图片 12" descr="截屏2021-10-19 下午6.02.35"/>
          <p:cNvPicPr>
            <a:picLocks noChangeAspect="1"/>
          </p:cNvPicPr>
          <p:nvPr/>
        </p:nvPicPr>
        <p:blipFill>
          <a:blip r:embed="rId3"/>
          <a:stretch>
            <a:fillRect/>
          </a:stretch>
        </p:blipFill>
        <p:spPr>
          <a:xfrm>
            <a:off x="0" y="650240"/>
            <a:ext cx="8352790" cy="3794125"/>
          </a:xfrm>
          <a:prstGeom prst="rect">
            <a:avLst/>
          </a:prstGeom>
        </p:spPr>
      </p:pic>
      <p:sp>
        <p:nvSpPr>
          <p:cNvPr id="100" name="文本框 99"/>
          <p:cNvSpPr txBox="1"/>
          <p:nvPr/>
        </p:nvSpPr>
        <p:spPr>
          <a:xfrm>
            <a:off x="-635" y="4982210"/>
            <a:ext cx="8992870" cy="829945"/>
          </a:xfrm>
          <a:prstGeom prst="rect">
            <a:avLst/>
          </a:prstGeom>
          <a:noFill/>
          <a:ln w="9525">
            <a:noFill/>
          </a:ln>
        </p:spPr>
        <p:txBody>
          <a:bodyPr wrap="square">
            <a:spAutoFit/>
          </a:bodyPr>
          <a:lstStyle/>
          <a:p>
            <a:pPr algn="l"/>
            <a:r>
              <a:rPr lang="zh-CN" sz="1600" b="0" dirty="0">
                <a:solidFill>
                  <a:srgbClr val="000000"/>
                </a:solidFill>
                <a:cs typeface="宋体" charset="0"/>
              </a:rPr>
              <a:t>财务处将报销单审核完成转账并分配，报销单状态变为“已报销”，同时财务中心回充等额金额；</a:t>
            </a:r>
            <a:br>
              <a:rPr lang="zh-CN" sz="1600" b="0" dirty="0">
                <a:solidFill>
                  <a:srgbClr val="000000"/>
                </a:solidFill>
                <a:cs typeface="宋体" charset="0"/>
              </a:rPr>
            </a:br>
            <a:r>
              <a:rPr lang="zh-CN" sz="1600" b="0" dirty="0">
                <a:solidFill>
                  <a:srgbClr val="000000"/>
                </a:solidFill>
                <a:cs typeface="宋体" charset="0"/>
              </a:rPr>
              <a:t/>
            </a:r>
            <a:br>
              <a:rPr lang="zh-CN" sz="1600" b="0" dirty="0">
                <a:solidFill>
                  <a:srgbClr val="000000"/>
                </a:solidFill>
                <a:cs typeface="宋体" charset="0"/>
              </a:rPr>
            </a:br>
            <a:r>
              <a:rPr lang="zh-CN" sz="1600" b="0" dirty="0">
                <a:solidFill>
                  <a:srgbClr val="000000"/>
                </a:solidFill>
                <a:cs typeface="宋体" charset="0"/>
              </a:rPr>
              <a:t>各收费记录列表同步显示报销状态为：已报销；</a:t>
            </a:r>
            <a:endParaRPr lang="zh-CN" altLang="en-US" sz="1600" b="0" dirty="0">
              <a:solidFill>
                <a:srgbClr val="000000"/>
              </a:solidFill>
              <a:cs typeface="宋体" charset="0"/>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p:nvPr/>
        </p:nvSpPr>
        <p:spPr>
          <a:xfrm>
            <a:off x="165057" y="66940"/>
            <a:ext cx="1695450" cy="583565"/>
          </a:xfrm>
          <a:prstGeom prst="rect">
            <a:avLst/>
          </a:prstGeom>
          <a:ln w="12700">
            <a:miter lim="400000"/>
          </a:ln>
        </p:spPr>
        <p:txBody>
          <a:bodyPr wrap="none" lIns="34289" rIns="34289">
            <a:spAutoFit/>
          </a:bodyPr>
          <a:lstStyle>
            <a:lvl1pPr>
              <a:defRPr sz="3200" b="1">
                <a:solidFill>
                  <a:srgbClr val="595959"/>
                </a:solidFill>
                <a:latin typeface="微软雅黑"/>
                <a:ea typeface="微软雅黑"/>
                <a:cs typeface="微软雅黑"/>
                <a:sym typeface="微软雅黑"/>
              </a:defRPr>
            </a:lvl1pPr>
          </a:lstStyle>
          <a:p>
            <a:r>
              <a:rPr lang="zh-CN" dirty="0">
                <a:solidFill>
                  <a:srgbClr val="4472C4"/>
                </a:solidFill>
                <a:latin typeface="报隶-简" panose="02010600040101010101" charset="-122"/>
                <a:ea typeface="报隶-简" panose="02010600040101010101" charset="-122"/>
              </a:rPr>
              <a:t>权限说明</a:t>
            </a:r>
          </a:p>
        </p:txBody>
      </p:sp>
      <p:pic>
        <p:nvPicPr>
          <p:cNvPr id="3" name="图片 2" descr="基理logo 横版 绿色"/>
          <p:cNvPicPr>
            <a:picLocks noChangeAspect="1"/>
          </p:cNvPicPr>
          <p:nvPr/>
        </p:nvPicPr>
        <p:blipFill>
          <a:blip r:embed="rId2"/>
          <a:stretch>
            <a:fillRect/>
          </a:stretch>
        </p:blipFill>
        <p:spPr>
          <a:xfrm>
            <a:off x="7393305" y="179705"/>
            <a:ext cx="1598930" cy="356870"/>
          </a:xfrm>
          <a:prstGeom prst="rect">
            <a:avLst/>
          </a:prstGeom>
        </p:spPr>
      </p:pic>
      <p:pic>
        <p:nvPicPr>
          <p:cNvPr id="6" name="图片 5"/>
          <p:cNvPicPr>
            <a:picLocks noChangeAspect="1"/>
          </p:cNvPicPr>
          <p:nvPr/>
        </p:nvPicPr>
        <p:blipFill>
          <a:blip r:embed="rId3"/>
          <a:stretch>
            <a:fillRect/>
          </a:stretch>
        </p:blipFill>
        <p:spPr>
          <a:xfrm>
            <a:off x="678180" y="1308735"/>
            <a:ext cx="7308215" cy="3888740"/>
          </a:xfrm>
          <a:prstGeom prst="rect">
            <a:avLst/>
          </a:prstGeom>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hape 89"/>
          <p:cNvSpPr>
            <a:spLocks noChangeArrowheads="1"/>
          </p:cNvSpPr>
          <p:nvPr/>
        </p:nvSpPr>
        <p:spPr bwMode="auto">
          <a:xfrm>
            <a:off x="5459730" y="2665730"/>
            <a:ext cx="1153795" cy="398780"/>
          </a:xfrm>
          <a:prstGeom prst="rect">
            <a:avLst/>
          </a:prstGeom>
          <a:solidFill>
            <a:srgbClr val="5193C9"/>
          </a:solidFill>
          <a:ln w="12700">
            <a:noFill/>
            <a:miter lim="400000"/>
          </a:ln>
        </p:spPr>
        <p:txBody>
          <a:bodyPr wrap="square" lIns="45719" rIns="45719">
            <a:spAutoFit/>
          </a:bodyPr>
          <a:lstStyle/>
          <a:p>
            <a:pPr hangingPunct="0"/>
            <a:r>
              <a:rPr lang="en-US" altLang="zh-CN" sz="2000" b="1">
                <a:solidFill>
                  <a:srgbClr val="FFFFFF"/>
                </a:solidFill>
                <a:latin typeface="张海山锐线体简"/>
                <a:ea typeface="张海山锐线体简"/>
                <a:cs typeface="张海山锐线体简"/>
                <a:sym typeface="张海山锐线体简"/>
              </a:rPr>
              <a:t>PART 3</a:t>
            </a:r>
          </a:p>
        </p:txBody>
      </p:sp>
      <p:sp>
        <p:nvSpPr>
          <p:cNvPr id="90" name="Shape 90"/>
          <p:cNvSpPr/>
          <p:nvPr/>
        </p:nvSpPr>
        <p:spPr>
          <a:xfrm rot="5400000" flipH="1">
            <a:off x="4237037" y="3845719"/>
            <a:ext cx="447675" cy="385762"/>
          </a:xfrm>
          <a:prstGeom prst="triangle">
            <a:avLst/>
          </a:prstGeom>
          <a:solidFill>
            <a:schemeClr val="accent6"/>
          </a:solidFill>
          <a:ln w="12700">
            <a:miter lim="400000"/>
          </a:ln>
        </p:spPr>
        <p:txBody>
          <a:bodyPr lIns="45719" rIns="45719" anchor="ctr"/>
          <a:lstStyle/>
          <a:p>
            <a:pPr algn="ctr" hangingPunct="0">
              <a:defRPr/>
            </a:pPr>
            <a:endParaRPr lang="zh-CN" altLang="en-US" sz="1800">
              <a:solidFill>
                <a:srgbClr val="FFFFFF"/>
              </a:solidFill>
              <a:latin typeface="Helvetica" pitchFamily="34" charset="0"/>
              <a:cs typeface="+mn-cs"/>
              <a:sym typeface="Helvetica" pitchFamily="34" charset="0"/>
            </a:endParaRPr>
          </a:p>
        </p:txBody>
      </p:sp>
      <p:sp>
        <p:nvSpPr>
          <p:cNvPr id="11268" name="Shape 92"/>
          <p:cNvSpPr>
            <a:spLocks noChangeArrowheads="1"/>
          </p:cNvSpPr>
          <p:nvPr/>
        </p:nvSpPr>
        <p:spPr bwMode="auto">
          <a:xfrm>
            <a:off x="5510213" y="3795713"/>
            <a:ext cx="3240087" cy="19050"/>
          </a:xfrm>
          <a:prstGeom prst="rect">
            <a:avLst/>
          </a:prstGeom>
          <a:solidFill>
            <a:srgbClr val="5193C9"/>
          </a:solidFill>
          <a:ln w="12700">
            <a:noFill/>
            <a:miter lim="400000"/>
          </a:ln>
        </p:spPr>
        <p:txBody>
          <a:bodyPr lIns="45719" rIns="45719" anchor="ctr"/>
          <a:lstStyle/>
          <a:p>
            <a:pPr algn="ctr" hangingPunct="0"/>
            <a:endParaRPr lang="zh-CN" altLang="en-US" sz="1800">
              <a:solidFill>
                <a:srgbClr val="FFFFFF"/>
              </a:solidFill>
              <a:latin typeface="Helvetica" pitchFamily="34" charset="0"/>
              <a:sym typeface="Helvetica" pitchFamily="34" charset="0"/>
            </a:endParaRPr>
          </a:p>
        </p:txBody>
      </p:sp>
      <p:sp>
        <p:nvSpPr>
          <p:cNvPr id="11269" name="Shape 93"/>
          <p:cNvSpPr>
            <a:spLocks noChangeArrowheads="1"/>
          </p:cNvSpPr>
          <p:nvPr/>
        </p:nvSpPr>
        <p:spPr bwMode="auto">
          <a:xfrm rot="5400000" flipH="1">
            <a:off x="-1200150" y="1196975"/>
            <a:ext cx="6862763" cy="4459287"/>
          </a:xfrm>
          <a:prstGeom prst="triangle">
            <a:avLst>
              <a:gd name="adj" fmla="val 50000"/>
            </a:avLst>
          </a:prstGeom>
          <a:noFill/>
          <a:ln w="38100">
            <a:solidFill>
              <a:srgbClr val="5193C9"/>
            </a:solidFill>
            <a:miter lim="800000"/>
          </a:ln>
        </p:spPr>
        <p:txBody>
          <a:bodyPr lIns="45719" rIns="45719" anchor="ctr"/>
          <a:lstStyle/>
          <a:p>
            <a:pPr algn="ctr" hangingPunct="0"/>
            <a:endParaRPr lang="zh-CN" altLang="en-US" sz="1800">
              <a:solidFill>
                <a:srgbClr val="FFFFFF"/>
              </a:solidFill>
              <a:latin typeface="Helvetica" pitchFamily="34" charset="0"/>
              <a:sym typeface="Helvetica" pitchFamily="34" charset="0"/>
            </a:endParaRPr>
          </a:p>
        </p:txBody>
      </p:sp>
      <p:sp>
        <p:nvSpPr>
          <p:cNvPr id="11270" name="Shape 94"/>
          <p:cNvSpPr>
            <a:spLocks noChangeArrowheads="1"/>
          </p:cNvSpPr>
          <p:nvPr/>
        </p:nvSpPr>
        <p:spPr bwMode="auto">
          <a:xfrm rot="5400000" flipH="1">
            <a:off x="3683794" y="2304257"/>
            <a:ext cx="1296987" cy="1117600"/>
          </a:xfrm>
          <a:prstGeom prst="triangle">
            <a:avLst>
              <a:gd name="adj" fmla="val 50000"/>
            </a:avLst>
          </a:prstGeom>
          <a:solidFill>
            <a:srgbClr val="CCE8CF"/>
          </a:solidFill>
          <a:ln w="12700">
            <a:noFill/>
            <a:miter lim="400000"/>
          </a:ln>
        </p:spPr>
        <p:txBody>
          <a:bodyPr lIns="45719" rIns="45719" anchor="ctr"/>
          <a:lstStyle/>
          <a:p>
            <a:pPr algn="ctr" hangingPunct="0"/>
            <a:endParaRPr lang="zh-CN" altLang="en-US" sz="1800">
              <a:solidFill>
                <a:srgbClr val="FFFFFF"/>
              </a:solidFill>
              <a:latin typeface="Helvetica" pitchFamily="34" charset="0"/>
              <a:sym typeface="Helvetica" pitchFamily="34" charset="0"/>
            </a:endParaRPr>
          </a:p>
        </p:txBody>
      </p:sp>
      <p:pic>
        <p:nvPicPr>
          <p:cNvPr id="3" name="图片 2" descr="基理logo 横版 绿色"/>
          <p:cNvPicPr>
            <a:picLocks noChangeAspect="1"/>
          </p:cNvPicPr>
          <p:nvPr/>
        </p:nvPicPr>
        <p:blipFill>
          <a:blip r:embed="rId2"/>
          <a:stretch>
            <a:fillRect/>
          </a:stretch>
        </p:blipFill>
        <p:spPr>
          <a:xfrm>
            <a:off x="7393305" y="179705"/>
            <a:ext cx="1598930" cy="356870"/>
          </a:xfrm>
          <a:prstGeom prst="rect">
            <a:avLst/>
          </a:prstGeom>
        </p:spPr>
      </p:pic>
      <p:sp>
        <p:nvSpPr>
          <p:cNvPr id="4" name="Shape 91"/>
          <p:cNvSpPr>
            <a:spLocks noChangeArrowheads="1"/>
          </p:cNvSpPr>
          <p:nvPr/>
        </p:nvSpPr>
        <p:spPr bwMode="auto">
          <a:xfrm>
            <a:off x="5710268" y="3138675"/>
            <a:ext cx="2532380" cy="583565"/>
          </a:xfrm>
          <a:prstGeom prst="rect">
            <a:avLst/>
          </a:prstGeom>
          <a:noFill/>
          <a:ln w="12700">
            <a:noFill/>
            <a:miter lim="400000"/>
          </a:ln>
        </p:spPr>
        <p:txBody>
          <a:bodyPr wrap="none" lIns="45719" rIns="45719">
            <a:spAutoFit/>
          </a:bodyPr>
          <a:lstStyle/>
          <a:p>
            <a:r>
              <a:rPr lang="zh-CN" altLang="en-US" sz="3200" b="1" dirty="0">
                <a:solidFill>
                  <a:srgbClr val="4472C4"/>
                </a:solidFill>
                <a:latin typeface="报隶-简" panose="02010600040101010101" charset="-122"/>
                <a:ea typeface="报隶-简" panose="02010600040101010101" charset="-122"/>
              </a:rPr>
              <a:t>校外用户报销</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基理logo 横版 绿色"/>
          <p:cNvPicPr>
            <a:picLocks noChangeAspect="1"/>
          </p:cNvPicPr>
          <p:nvPr/>
        </p:nvPicPr>
        <p:blipFill>
          <a:blip r:embed="rId2"/>
          <a:stretch>
            <a:fillRect/>
          </a:stretch>
        </p:blipFill>
        <p:spPr>
          <a:xfrm>
            <a:off x="7393305" y="179705"/>
            <a:ext cx="1598930" cy="356870"/>
          </a:xfrm>
          <a:prstGeom prst="rect">
            <a:avLst/>
          </a:prstGeom>
        </p:spPr>
      </p:pic>
      <p:sp>
        <p:nvSpPr>
          <p:cNvPr id="159" name="Shape 159"/>
          <p:cNvSpPr/>
          <p:nvPr/>
        </p:nvSpPr>
        <p:spPr>
          <a:xfrm>
            <a:off x="215900" y="66675"/>
            <a:ext cx="1977390" cy="583565"/>
          </a:xfrm>
          <a:prstGeom prst="rect">
            <a:avLst/>
          </a:prstGeom>
          <a:ln w="12700">
            <a:miter lim="400000"/>
          </a:ln>
        </p:spPr>
        <p:txBody>
          <a:bodyPr wrap="square" lIns="34289" rIns="34289">
            <a:spAutoFit/>
          </a:bodyPr>
          <a:lstStyle>
            <a:lvl1pPr>
              <a:defRPr sz="3200" b="1">
                <a:solidFill>
                  <a:srgbClr val="595959"/>
                </a:solidFill>
                <a:latin typeface="微软雅黑"/>
                <a:ea typeface="微软雅黑"/>
                <a:cs typeface="微软雅黑"/>
                <a:sym typeface="微软雅黑"/>
              </a:defRPr>
            </a:lvl1pPr>
          </a:lstStyle>
          <a:p>
            <a:r>
              <a:rPr lang="zh-CN" altLang="en-US" dirty="0">
                <a:solidFill>
                  <a:srgbClr val="4472C4"/>
                </a:solidFill>
                <a:latin typeface="报隶-简" panose="02010600040101010101" charset="-122"/>
                <a:ea typeface="报隶-简" panose="02010600040101010101" charset="-122"/>
              </a:rPr>
              <a:t>报销流程</a:t>
            </a:r>
          </a:p>
        </p:txBody>
      </p:sp>
      <p:pic>
        <p:nvPicPr>
          <p:cNvPr id="16" name="图片 16" descr="青岛大学校外长期用户财务流程"/>
          <p:cNvPicPr>
            <a:picLocks noChangeAspect="1"/>
          </p:cNvPicPr>
          <p:nvPr/>
        </p:nvPicPr>
        <p:blipFill>
          <a:blip r:embed="rId3"/>
          <a:stretch>
            <a:fillRect/>
          </a:stretch>
        </p:blipFill>
        <p:spPr>
          <a:xfrm>
            <a:off x="1971675" y="371475"/>
            <a:ext cx="5200015" cy="3834765"/>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基理logo 横版 绿色"/>
          <p:cNvPicPr>
            <a:picLocks noChangeAspect="1"/>
          </p:cNvPicPr>
          <p:nvPr/>
        </p:nvPicPr>
        <p:blipFill>
          <a:blip r:embed="rId2"/>
          <a:stretch>
            <a:fillRect/>
          </a:stretch>
        </p:blipFill>
        <p:spPr>
          <a:xfrm>
            <a:off x="7393305" y="179705"/>
            <a:ext cx="1598930" cy="356870"/>
          </a:xfrm>
          <a:prstGeom prst="rect">
            <a:avLst/>
          </a:prstGeom>
        </p:spPr>
      </p:pic>
      <p:sp>
        <p:nvSpPr>
          <p:cNvPr id="159" name="Shape 159"/>
          <p:cNvSpPr/>
          <p:nvPr/>
        </p:nvSpPr>
        <p:spPr>
          <a:xfrm>
            <a:off x="114300" y="66675"/>
            <a:ext cx="3802380" cy="583565"/>
          </a:xfrm>
          <a:prstGeom prst="rect">
            <a:avLst/>
          </a:prstGeom>
          <a:ln w="12700">
            <a:miter lim="400000"/>
          </a:ln>
        </p:spPr>
        <p:txBody>
          <a:bodyPr wrap="square" lIns="34289" rIns="34289">
            <a:spAutoFit/>
          </a:bodyPr>
          <a:lstStyle>
            <a:lvl1pPr>
              <a:defRPr sz="3200" b="1">
                <a:solidFill>
                  <a:srgbClr val="595959"/>
                </a:solidFill>
                <a:latin typeface="微软雅黑"/>
                <a:ea typeface="微软雅黑"/>
                <a:cs typeface="微软雅黑"/>
                <a:sym typeface="微软雅黑"/>
              </a:defRPr>
            </a:lvl1pPr>
          </a:lstStyle>
          <a:p>
            <a:r>
              <a:rPr lang="zh-CN" altLang="en-US" dirty="0">
                <a:solidFill>
                  <a:srgbClr val="4472C4"/>
                </a:solidFill>
                <a:latin typeface="报隶-简" panose="02010600040101010101" charset="-122"/>
                <a:ea typeface="报隶-简" panose="02010600040101010101" charset="-122"/>
              </a:rPr>
              <a:t>校外用户收费确认</a:t>
            </a:r>
          </a:p>
        </p:txBody>
      </p:sp>
      <p:pic>
        <p:nvPicPr>
          <p:cNvPr id="17" name="图片 17" descr="截屏2021-10-19 下午5.30.02"/>
          <p:cNvPicPr>
            <a:picLocks noChangeAspect="1"/>
          </p:cNvPicPr>
          <p:nvPr/>
        </p:nvPicPr>
        <p:blipFill>
          <a:blip r:embed="rId3"/>
          <a:stretch>
            <a:fillRect/>
          </a:stretch>
        </p:blipFill>
        <p:spPr>
          <a:xfrm>
            <a:off x="292100" y="650240"/>
            <a:ext cx="8385810" cy="3905885"/>
          </a:xfrm>
          <a:prstGeom prst="rect">
            <a:avLst/>
          </a:prstGeom>
        </p:spPr>
      </p:pic>
      <p:sp>
        <p:nvSpPr>
          <p:cNvPr id="4" name="文本框 3"/>
          <p:cNvSpPr txBox="1"/>
          <p:nvPr/>
        </p:nvSpPr>
        <p:spPr>
          <a:xfrm>
            <a:off x="292100" y="4166870"/>
            <a:ext cx="7404735" cy="2584450"/>
          </a:xfrm>
          <a:prstGeom prst="rect">
            <a:avLst/>
          </a:prstGeom>
          <a:noFill/>
          <a:ln w="9525">
            <a:noFill/>
          </a:ln>
        </p:spPr>
        <p:txBody>
          <a:bodyPr wrap="square">
            <a:spAutoFit/>
          </a:bodyPr>
          <a:lstStyle/>
          <a:p>
            <a:pPr algn="l"/>
            <a:r>
              <a:rPr lang="en-US">
                <a:latin typeface="Wingdings" panose="05000000000000000000" charset="0"/>
                <a:cs typeface="宋体" charset="0"/>
                <a:sym typeface="+mn-ea"/>
              </a:rPr>
              <a:t>l </a:t>
            </a:r>
            <a:r>
              <a:rPr lang="zh-CN" b="0">
                <a:solidFill>
                  <a:srgbClr val="000000"/>
                </a:solidFill>
                <a:cs typeface="宋体" charset="0"/>
              </a:rPr>
              <a:t>校外用户线下充值；</a:t>
            </a:r>
          </a:p>
          <a:p>
            <a:pPr algn="l"/>
            <a:endParaRPr lang="en-US" b="0">
              <a:solidFill>
                <a:srgbClr val="000000"/>
              </a:solidFill>
              <a:latin typeface="Wingdings" panose="05000000000000000000" charset="0"/>
              <a:cs typeface="宋体" charset="0"/>
            </a:endParaRPr>
          </a:p>
          <a:p>
            <a:pPr algn="l"/>
            <a:r>
              <a:rPr lang="en-US" b="0">
                <a:solidFill>
                  <a:srgbClr val="000000"/>
                </a:solidFill>
                <a:latin typeface="Wingdings" panose="05000000000000000000" charset="0"/>
                <a:cs typeface="宋体" charset="0"/>
              </a:rPr>
              <a:t>l </a:t>
            </a:r>
            <a:r>
              <a:rPr lang="zh-CN" b="0">
                <a:solidFill>
                  <a:srgbClr val="000000"/>
                </a:solidFill>
                <a:cs typeface="宋体" charset="0"/>
              </a:rPr>
              <a:t>校外用户将充值凭证交至中心管理员，中心管理员为校外用户所在课题组充值；</a:t>
            </a:r>
            <a:br>
              <a:rPr lang="zh-CN" b="0">
                <a:solidFill>
                  <a:srgbClr val="000000"/>
                </a:solidFill>
                <a:cs typeface="宋体" charset="0"/>
              </a:rPr>
            </a:br>
            <a:endParaRPr lang="en-US" b="0">
              <a:solidFill>
                <a:srgbClr val="000000"/>
              </a:solidFill>
              <a:latin typeface="Wingdings" panose="05000000000000000000" charset="0"/>
              <a:cs typeface="宋体" charset="0"/>
            </a:endParaRPr>
          </a:p>
          <a:p>
            <a:pPr algn="l"/>
            <a:r>
              <a:rPr lang="en-US" b="0">
                <a:solidFill>
                  <a:srgbClr val="000000"/>
                </a:solidFill>
                <a:latin typeface="Wingdings" panose="05000000000000000000" charset="0"/>
                <a:cs typeface="宋体" charset="0"/>
              </a:rPr>
              <a:t>l </a:t>
            </a:r>
            <a:r>
              <a:rPr lang="zh-CN" b="0">
                <a:solidFill>
                  <a:srgbClr val="000000"/>
                </a:solidFill>
                <a:cs typeface="宋体" charset="0"/>
              </a:rPr>
              <a:t>用户预约</a:t>
            </a:r>
            <a:r>
              <a:rPr lang="en-US" b="0">
                <a:solidFill>
                  <a:srgbClr val="000000"/>
                </a:solidFill>
                <a:latin typeface="宋体" charset="0"/>
              </a:rPr>
              <a:t>/</a:t>
            </a:r>
            <a:r>
              <a:rPr lang="zh-CN" b="0">
                <a:solidFill>
                  <a:srgbClr val="000000"/>
                </a:solidFill>
                <a:cs typeface="宋体" charset="0"/>
              </a:rPr>
              <a:t>送样产生相应计费；</a:t>
            </a:r>
          </a:p>
          <a:p>
            <a:pPr algn="l"/>
            <a:endParaRPr lang="en-US" b="1">
              <a:solidFill>
                <a:srgbClr val="ED7D31"/>
              </a:solidFill>
              <a:latin typeface="Wingdings" panose="05000000000000000000" charset="0"/>
              <a:cs typeface="宋体" charset="0"/>
            </a:endParaRPr>
          </a:p>
          <a:p>
            <a:pPr algn="l"/>
            <a:r>
              <a:rPr lang="en-US" b="1">
                <a:solidFill>
                  <a:srgbClr val="ED7D31"/>
                </a:solidFill>
                <a:latin typeface="Wingdings" panose="05000000000000000000" charset="0"/>
                <a:cs typeface="宋体" charset="0"/>
              </a:rPr>
              <a:t>l </a:t>
            </a:r>
            <a:r>
              <a:rPr lang="zh-CN" b="1">
                <a:solidFill>
                  <a:srgbClr val="ED7D31"/>
                </a:solidFill>
                <a:cs typeface="宋体" charset="0"/>
              </a:rPr>
              <a:t>机主</a:t>
            </a:r>
            <a:r>
              <a:rPr lang="zh-CN" b="0">
                <a:solidFill>
                  <a:srgbClr val="000000"/>
                </a:solidFill>
                <a:cs typeface="宋体" charset="0"/>
              </a:rPr>
              <a:t>可以根据负责的仪器产生的收费进行【修改】和【确认】操作；</a:t>
            </a:r>
            <a:endParaRPr lang="zh-CN" altLang="en-US" b="0">
              <a:solidFill>
                <a:srgbClr val="000000"/>
              </a:solidFill>
              <a:cs typeface="宋体"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基理logo 横版 绿色"/>
          <p:cNvPicPr>
            <a:picLocks noChangeAspect="1"/>
          </p:cNvPicPr>
          <p:nvPr/>
        </p:nvPicPr>
        <p:blipFill>
          <a:blip r:embed="rId2"/>
          <a:stretch>
            <a:fillRect/>
          </a:stretch>
        </p:blipFill>
        <p:spPr>
          <a:xfrm>
            <a:off x="7393305" y="179705"/>
            <a:ext cx="1598930" cy="356870"/>
          </a:xfrm>
          <a:prstGeom prst="rect">
            <a:avLst/>
          </a:prstGeom>
        </p:spPr>
      </p:pic>
      <p:sp>
        <p:nvSpPr>
          <p:cNvPr id="159" name="Shape 159"/>
          <p:cNvSpPr/>
          <p:nvPr/>
        </p:nvSpPr>
        <p:spPr>
          <a:xfrm>
            <a:off x="215857" y="66940"/>
            <a:ext cx="1695450" cy="583565"/>
          </a:xfrm>
          <a:prstGeom prst="rect">
            <a:avLst/>
          </a:prstGeom>
          <a:ln w="12700">
            <a:miter lim="400000"/>
          </a:ln>
        </p:spPr>
        <p:txBody>
          <a:bodyPr wrap="none" lIns="34289" rIns="34289">
            <a:spAutoFit/>
          </a:bodyPr>
          <a:lstStyle>
            <a:lvl1pPr>
              <a:defRPr sz="3200" b="1">
                <a:solidFill>
                  <a:srgbClr val="595959"/>
                </a:solidFill>
                <a:latin typeface="微软雅黑"/>
                <a:ea typeface="微软雅黑"/>
                <a:cs typeface="微软雅黑"/>
                <a:sym typeface="微软雅黑"/>
              </a:defRPr>
            </a:lvl1pPr>
          </a:lstStyle>
          <a:p>
            <a:r>
              <a:rPr lang="zh-CN" altLang="en-US" dirty="0">
                <a:solidFill>
                  <a:srgbClr val="4472C4"/>
                </a:solidFill>
                <a:latin typeface="报隶-简" panose="02010600040101010101" charset="-122"/>
                <a:ea typeface="报隶-简" panose="02010600040101010101" charset="-122"/>
              </a:rPr>
              <a:t>报销完成</a:t>
            </a:r>
          </a:p>
        </p:txBody>
      </p:sp>
      <p:pic>
        <p:nvPicPr>
          <p:cNvPr id="2" name="图片 15" descr="截屏2021-10-19 下午6.12.17"/>
          <p:cNvPicPr>
            <a:picLocks noChangeAspect="1"/>
          </p:cNvPicPr>
          <p:nvPr/>
        </p:nvPicPr>
        <p:blipFill>
          <a:blip r:embed="rId3"/>
          <a:stretch>
            <a:fillRect/>
          </a:stretch>
        </p:blipFill>
        <p:spPr>
          <a:xfrm>
            <a:off x="460375" y="819785"/>
            <a:ext cx="8325485" cy="2785745"/>
          </a:xfrm>
          <a:prstGeom prst="rect">
            <a:avLst/>
          </a:prstGeom>
        </p:spPr>
      </p:pic>
      <p:sp>
        <p:nvSpPr>
          <p:cNvPr id="100" name="文本框 99"/>
          <p:cNvSpPr txBox="1"/>
          <p:nvPr/>
        </p:nvSpPr>
        <p:spPr>
          <a:xfrm>
            <a:off x="460375" y="4301490"/>
            <a:ext cx="5080000" cy="368300"/>
          </a:xfrm>
          <a:prstGeom prst="rect">
            <a:avLst/>
          </a:prstGeom>
          <a:noFill/>
          <a:ln w="9525">
            <a:noFill/>
          </a:ln>
        </p:spPr>
        <p:txBody>
          <a:bodyPr>
            <a:spAutoFit/>
          </a:bodyPr>
          <a:lstStyle/>
          <a:p>
            <a:pPr marL="266700" indent="-266700" algn="l"/>
            <a:r>
              <a:rPr lang="en-US" b="0">
                <a:solidFill>
                  <a:srgbClr val="000000"/>
                </a:solidFill>
                <a:latin typeface="Wingdings" panose="05000000000000000000" charset="0"/>
                <a:cs typeface="宋体" charset="0"/>
              </a:rPr>
              <a:t>l </a:t>
            </a:r>
            <a:r>
              <a:rPr lang="zh-CN" b="0">
                <a:solidFill>
                  <a:srgbClr val="000000"/>
                </a:solidFill>
                <a:cs typeface="宋体" charset="0"/>
              </a:rPr>
              <a:t>确认后该记录变为</a:t>
            </a:r>
            <a:r>
              <a:rPr lang="en-US" altLang="zh-CN" b="0">
                <a:solidFill>
                  <a:srgbClr val="000000"/>
                </a:solidFill>
                <a:cs typeface="宋体" charset="0"/>
              </a:rPr>
              <a:t> </a:t>
            </a:r>
            <a:r>
              <a:rPr lang="zh-CN" b="0">
                <a:solidFill>
                  <a:srgbClr val="000000"/>
                </a:solidFill>
                <a:cs typeface="宋体" charset="0"/>
              </a:rPr>
              <a:t>“已报销“</a:t>
            </a:r>
            <a:r>
              <a:rPr lang="en-US" altLang="zh-CN" b="0">
                <a:solidFill>
                  <a:srgbClr val="000000"/>
                </a:solidFill>
                <a:cs typeface="宋体" charset="0"/>
              </a:rPr>
              <a:t> </a:t>
            </a:r>
            <a:r>
              <a:rPr lang="zh-CN" b="0">
                <a:solidFill>
                  <a:srgbClr val="000000"/>
                </a:solidFill>
                <a:cs typeface="宋体" charset="0"/>
              </a:rPr>
              <a:t>状态</a:t>
            </a:r>
            <a:endParaRPr lang="zh-CN" altLang="en-US" b="0">
              <a:solidFill>
                <a:srgbClr val="000000"/>
              </a:solidFill>
              <a:cs typeface="宋体"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hape 72"/>
          <p:cNvSpPr>
            <a:spLocks noChangeArrowheads="1"/>
          </p:cNvSpPr>
          <p:nvPr/>
        </p:nvSpPr>
        <p:spPr bwMode="auto">
          <a:xfrm>
            <a:off x="431800" y="2725420"/>
            <a:ext cx="3884613" cy="1106805"/>
          </a:xfrm>
          <a:prstGeom prst="rect">
            <a:avLst/>
          </a:prstGeom>
          <a:noFill/>
          <a:ln w="12700">
            <a:noFill/>
            <a:miter lim="400000"/>
          </a:ln>
        </p:spPr>
        <p:txBody>
          <a:bodyPr lIns="45719" rIns="45719">
            <a:spAutoFit/>
          </a:bodyPr>
          <a:lstStyle/>
          <a:p>
            <a:pPr algn="ctr" hangingPunct="0"/>
            <a:r>
              <a:rPr lang="zh-CN" altLang="en-US" sz="6600" dirty="0">
                <a:solidFill>
                  <a:srgbClr val="4472C4"/>
                </a:solidFill>
                <a:latin typeface="报隶-简" panose="02010600040101010101" charset="-122"/>
                <a:ea typeface="报隶-简" panose="02010600040101010101" charset="-122"/>
                <a:cs typeface="冬青黑体简体中文 W3" panose="020B0300000000000000" charset="-122"/>
                <a:sym typeface="冬青黑体简体中文 W3" panose="020B0300000000000000" charset="-122"/>
              </a:rPr>
              <a:t>目录</a:t>
            </a:r>
          </a:p>
        </p:txBody>
      </p:sp>
      <p:pic>
        <p:nvPicPr>
          <p:cNvPr id="3" name="图片 2" descr="基理logo 横版 绿色"/>
          <p:cNvPicPr>
            <a:picLocks noChangeAspect="1"/>
          </p:cNvPicPr>
          <p:nvPr/>
        </p:nvPicPr>
        <p:blipFill>
          <a:blip r:embed="rId2"/>
          <a:stretch>
            <a:fillRect/>
          </a:stretch>
        </p:blipFill>
        <p:spPr>
          <a:xfrm>
            <a:off x="7393305" y="179705"/>
            <a:ext cx="1598930" cy="356870"/>
          </a:xfrm>
          <a:prstGeom prst="rect">
            <a:avLst/>
          </a:prstGeom>
        </p:spPr>
      </p:pic>
      <p:grpSp>
        <p:nvGrpSpPr>
          <p:cNvPr id="2" name="组 1"/>
          <p:cNvGrpSpPr/>
          <p:nvPr/>
        </p:nvGrpSpPr>
        <p:grpSpPr>
          <a:xfrm>
            <a:off x="4878070" y="2235200"/>
            <a:ext cx="2807970" cy="2387600"/>
            <a:chOff x="5199064" y="930275"/>
            <a:chExt cx="2808277" cy="2387600"/>
          </a:xfrm>
        </p:grpSpPr>
        <p:grpSp>
          <p:nvGrpSpPr>
            <p:cNvPr id="10245" name="Group 87"/>
            <p:cNvGrpSpPr/>
            <p:nvPr/>
          </p:nvGrpSpPr>
          <p:grpSpPr bwMode="auto">
            <a:xfrm>
              <a:off x="5200650" y="1835150"/>
              <a:ext cx="2806691" cy="1482725"/>
              <a:chOff x="0" y="0"/>
              <a:chExt cx="2806094" cy="1482744"/>
            </a:xfrm>
          </p:grpSpPr>
          <p:grpSp>
            <p:nvGrpSpPr>
              <p:cNvPr id="10246" name="Group 77"/>
              <p:cNvGrpSpPr/>
              <p:nvPr/>
            </p:nvGrpSpPr>
            <p:grpSpPr bwMode="auto">
              <a:xfrm>
                <a:off x="0" y="0"/>
                <a:ext cx="2806094" cy="577857"/>
                <a:chOff x="0" y="0"/>
                <a:chExt cx="2806093" cy="577856"/>
              </a:xfrm>
            </p:grpSpPr>
            <p:sp>
              <p:nvSpPr>
                <p:cNvPr id="75" name="Shape 75"/>
                <p:cNvSpPr/>
                <p:nvPr/>
              </p:nvSpPr>
              <p:spPr>
                <a:xfrm>
                  <a:off x="0" y="0"/>
                  <a:ext cx="576140" cy="577856"/>
                </a:xfrm>
                <a:prstGeom prst="ellipse">
                  <a:avLst/>
                </a:prstGeom>
              </p:spPr>
              <p:style>
                <a:lnRef idx="3">
                  <a:schemeClr val="lt1"/>
                </a:lnRef>
                <a:fillRef idx="1">
                  <a:schemeClr val="accent5"/>
                </a:fillRef>
                <a:effectRef idx="1">
                  <a:schemeClr val="accent5"/>
                </a:effectRef>
                <a:fontRef idx="minor">
                  <a:schemeClr val="lt1"/>
                </a:fontRef>
              </p:style>
              <p:txBody>
                <a:bodyPr lIns="0" tIns="0" rIns="0" bIns="0" anchor="ctr"/>
                <a:lstStyle/>
                <a:p>
                  <a:pPr algn="ctr" hangingPunct="0">
                    <a:defRPr/>
                  </a:pPr>
                  <a:endParaRPr lang="zh-CN" altLang="en-US" sz="2000" b="1">
                    <a:solidFill>
                      <a:srgbClr val="FFFFFF"/>
                    </a:solidFill>
                    <a:latin typeface="报隶-简" panose="02010600040101010101" charset="-122"/>
                    <a:ea typeface="报隶-简" panose="02010600040101010101" charset="-122"/>
                    <a:cs typeface="+mn-cs"/>
                    <a:sym typeface="Helvetica" pitchFamily="34" charset="0"/>
                  </a:endParaRPr>
                </a:p>
              </p:txBody>
            </p:sp>
            <p:sp>
              <p:nvSpPr>
                <p:cNvPr id="10257" name="Shape 76"/>
                <p:cNvSpPr>
                  <a:spLocks noChangeArrowheads="1"/>
                </p:cNvSpPr>
                <p:nvPr/>
              </p:nvSpPr>
              <p:spPr bwMode="auto">
                <a:xfrm>
                  <a:off x="730094" y="90062"/>
                  <a:ext cx="2075999" cy="397514"/>
                </a:xfrm>
                <a:prstGeom prst="rect">
                  <a:avLst/>
                </a:prstGeom>
                <a:noFill/>
                <a:ln w="12700">
                  <a:noFill/>
                  <a:miter lim="400000"/>
                </a:ln>
              </p:spPr>
              <p:txBody>
                <a:bodyPr wrap="square" lIns="45719" tIns="45719" rIns="45719" bIns="45719" anchor="ctr">
                  <a:spAutoFit/>
                </a:bodyPr>
                <a:lstStyle/>
                <a:p>
                  <a:pPr hangingPunct="0"/>
                  <a:r>
                    <a:rPr lang="zh-CN" altLang="en-US" sz="2000" b="1" dirty="0" smtClean="0">
                      <a:solidFill>
                        <a:srgbClr val="404040"/>
                      </a:solidFill>
                      <a:latin typeface="报隶-简" panose="02010600040101010101" charset="-122"/>
                      <a:ea typeface="报隶-简" panose="02010600040101010101" charset="-122"/>
                      <a:cs typeface="微软雅黑"/>
                      <a:sym typeface="微软雅黑"/>
                    </a:rPr>
                    <a:t>校内报销</a:t>
                  </a:r>
                </a:p>
              </p:txBody>
            </p:sp>
          </p:grpSp>
          <p:grpSp>
            <p:nvGrpSpPr>
              <p:cNvPr id="10248" name="Group 83"/>
              <p:cNvGrpSpPr/>
              <p:nvPr/>
            </p:nvGrpSpPr>
            <p:grpSpPr bwMode="auto">
              <a:xfrm>
                <a:off x="0" y="904887"/>
                <a:ext cx="2792599" cy="577857"/>
                <a:chOff x="0" y="-72"/>
                <a:chExt cx="2792598" cy="577855"/>
              </a:xfrm>
            </p:grpSpPr>
            <p:sp>
              <p:nvSpPr>
                <p:cNvPr id="10252" name="Shape 81"/>
                <p:cNvSpPr>
                  <a:spLocks noChangeArrowheads="1"/>
                </p:cNvSpPr>
                <p:nvPr/>
              </p:nvSpPr>
              <p:spPr bwMode="auto">
                <a:xfrm>
                  <a:off x="730094" y="90062"/>
                  <a:ext cx="2062504" cy="397514"/>
                </a:xfrm>
                <a:prstGeom prst="rect">
                  <a:avLst/>
                </a:prstGeom>
                <a:noFill/>
                <a:ln w="12700">
                  <a:noFill/>
                  <a:miter lim="400000"/>
                </a:ln>
              </p:spPr>
              <p:txBody>
                <a:bodyPr wrap="square" lIns="45719" tIns="45719" rIns="45719" bIns="45719" anchor="ctr">
                  <a:spAutoFit/>
                </a:bodyPr>
                <a:lstStyle/>
                <a:p>
                  <a:r>
                    <a:rPr lang="zh-CN" altLang="en-US" sz="2000" b="1" dirty="0">
                      <a:latin typeface="报隶-简" panose="02010600040101010101" charset="-122"/>
                      <a:ea typeface="报隶-简" panose="02010600040101010101" charset="-122"/>
                    </a:rPr>
                    <a:t>校外报销</a:t>
                  </a:r>
                </a:p>
              </p:txBody>
            </p:sp>
            <p:sp>
              <p:nvSpPr>
                <p:cNvPr id="82" name="Shape 82"/>
                <p:cNvSpPr/>
                <p:nvPr/>
              </p:nvSpPr>
              <p:spPr>
                <a:xfrm>
                  <a:off x="0" y="-72"/>
                  <a:ext cx="576140" cy="577855"/>
                </a:xfrm>
                <a:prstGeom prst="ellipse">
                  <a:avLst/>
                </a:prstGeom>
              </p:spPr>
              <p:style>
                <a:lnRef idx="3">
                  <a:schemeClr val="lt1"/>
                </a:lnRef>
                <a:fillRef idx="1">
                  <a:schemeClr val="accent5"/>
                </a:fillRef>
                <a:effectRef idx="1">
                  <a:schemeClr val="accent5"/>
                </a:effectRef>
                <a:fontRef idx="minor">
                  <a:schemeClr val="lt1"/>
                </a:fontRef>
              </p:style>
              <p:txBody>
                <a:bodyPr lIns="0" tIns="0" rIns="0" bIns="0" anchor="ctr"/>
                <a:lstStyle/>
                <a:p>
                  <a:pPr algn="ctr" hangingPunct="0">
                    <a:defRPr/>
                  </a:pPr>
                  <a:endParaRPr lang="zh-CN" altLang="en-US" sz="2000" b="1">
                    <a:solidFill>
                      <a:srgbClr val="FFFFFF"/>
                    </a:solidFill>
                    <a:latin typeface="报隶-简" panose="02010600040101010101" charset="-122"/>
                    <a:ea typeface="报隶-简" panose="02010600040101010101" charset="-122"/>
                    <a:cs typeface="+mn-cs"/>
                    <a:sym typeface="Helvetica" pitchFamily="34" charset="0"/>
                  </a:endParaRPr>
                </a:p>
              </p:txBody>
            </p:sp>
          </p:grpSp>
        </p:grpSp>
        <p:sp>
          <p:nvSpPr>
            <p:cNvPr id="19" name="Shape 91"/>
            <p:cNvSpPr>
              <a:spLocks noChangeArrowheads="1"/>
            </p:cNvSpPr>
            <p:nvPr/>
          </p:nvSpPr>
          <p:spPr bwMode="auto">
            <a:xfrm>
              <a:off x="5884308" y="1034350"/>
              <a:ext cx="1108826" cy="398780"/>
            </a:xfrm>
            <a:prstGeom prst="rect">
              <a:avLst/>
            </a:prstGeom>
            <a:noFill/>
            <a:ln w="12700">
              <a:noFill/>
              <a:miter lim="400000"/>
            </a:ln>
          </p:spPr>
          <p:txBody>
            <a:bodyPr wrap="none" lIns="45719" rIns="45719">
              <a:spAutoFit/>
            </a:bodyPr>
            <a:lstStyle/>
            <a:p>
              <a:pPr algn="l" hangingPunct="0"/>
              <a:r>
                <a:rPr lang="zh-CN" altLang="en-US" sz="2000" b="1" dirty="0">
                  <a:solidFill>
                    <a:srgbClr val="404040"/>
                  </a:solidFill>
                  <a:latin typeface="报隶-简" panose="02010600040101010101" charset="-122"/>
                  <a:ea typeface="报隶-简" panose="02010600040101010101" charset="-122"/>
                  <a:cs typeface="微软雅黑"/>
                  <a:sym typeface="Helvetica" pitchFamily="34" charset="0"/>
                </a:rPr>
                <a:t>流程介绍</a:t>
              </a:r>
            </a:p>
          </p:txBody>
        </p:sp>
        <p:sp>
          <p:nvSpPr>
            <p:cNvPr id="20" name="Shape 75"/>
            <p:cNvSpPr/>
            <p:nvPr/>
          </p:nvSpPr>
          <p:spPr bwMode="auto">
            <a:xfrm>
              <a:off x="5199064" y="930275"/>
              <a:ext cx="576263" cy="577850"/>
            </a:xfrm>
            <a:prstGeom prst="ellipse">
              <a:avLst/>
            </a:prstGeom>
          </p:spPr>
          <p:style>
            <a:lnRef idx="3">
              <a:schemeClr val="lt1"/>
            </a:lnRef>
            <a:fillRef idx="1">
              <a:schemeClr val="accent5"/>
            </a:fillRef>
            <a:effectRef idx="1">
              <a:schemeClr val="accent5"/>
            </a:effectRef>
            <a:fontRef idx="minor">
              <a:schemeClr val="lt1"/>
            </a:fontRef>
          </p:style>
          <p:txBody>
            <a:bodyPr lIns="0" tIns="0" rIns="0" bIns="0" anchor="ctr"/>
            <a:lstStyle/>
            <a:p>
              <a:pPr algn="ctr" hangingPunct="0">
                <a:defRPr/>
              </a:pPr>
              <a:endParaRPr lang="zh-CN" altLang="en-US" sz="2000" b="1">
                <a:solidFill>
                  <a:srgbClr val="FFFFFF"/>
                </a:solidFill>
                <a:latin typeface="报隶-简" panose="02010600040101010101" charset="-122"/>
                <a:ea typeface="报隶-简" panose="02010600040101010101" charset="-122"/>
                <a:cs typeface="+mn-cs"/>
                <a:sym typeface="Helvetica" pitchFamily="34" charset="0"/>
              </a:endParaRPr>
            </a:p>
          </p:txBody>
        </p:sp>
      </p:gr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p:nvPr/>
        </p:nvSpPr>
        <p:spPr>
          <a:xfrm>
            <a:off x="3522323" y="1680450"/>
            <a:ext cx="5621678" cy="4320301"/>
          </a:xfrm>
          <a:custGeom>
            <a:avLst/>
            <a:gdLst/>
            <a:ahLst/>
            <a:cxnLst>
              <a:cxn ang="0">
                <a:pos x="wd2" y="hd2"/>
              </a:cxn>
              <a:cxn ang="5400000">
                <a:pos x="wd2" y="hd2"/>
              </a:cxn>
              <a:cxn ang="10800000">
                <a:pos x="wd2" y="hd2"/>
              </a:cxn>
              <a:cxn ang="16200000">
                <a:pos x="wd2" y="hd2"/>
              </a:cxn>
            </a:cxnLst>
            <a:rect l="0" t="0" r="r" b="b"/>
            <a:pathLst>
              <a:path w="21600" h="21600" extrusionOk="0">
                <a:moveTo>
                  <a:pt x="11678" y="0"/>
                </a:moveTo>
                <a:cubicBezTo>
                  <a:pt x="15709" y="0"/>
                  <a:pt x="19264" y="2658"/>
                  <a:pt x="21362" y="6700"/>
                </a:cubicBezTo>
                <a:lnTo>
                  <a:pt x="21600" y="7209"/>
                </a:lnTo>
                <a:lnTo>
                  <a:pt x="21600" y="21600"/>
                </a:lnTo>
                <a:lnTo>
                  <a:pt x="1099" y="21600"/>
                </a:lnTo>
                <a:lnTo>
                  <a:pt x="918" y="21111"/>
                </a:lnTo>
                <a:cubicBezTo>
                  <a:pt x="327" y="19293"/>
                  <a:pt x="0" y="17294"/>
                  <a:pt x="0" y="15196"/>
                </a:cubicBezTo>
                <a:cubicBezTo>
                  <a:pt x="0" y="6804"/>
                  <a:pt x="5229" y="0"/>
                  <a:pt x="11678" y="0"/>
                </a:cubicBezTo>
                <a:close/>
              </a:path>
            </a:pathLst>
          </a:custGeom>
          <a:solidFill>
            <a:srgbClr val="6C92C0">
              <a:alpha val="70000"/>
            </a:srgbClr>
          </a:solidFill>
          <a:ln w="12700">
            <a:miter lim="400000"/>
          </a:ln>
        </p:spPr>
        <p:txBody>
          <a:bodyPr lIns="34289" rIns="34289" anchor="ctr"/>
          <a:lstStyle/>
          <a:p>
            <a:pPr algn="ctr">
              <a:defRPr>
                <a:solidFill>
                  <a:srgbClr val="FFFFFF"/>
                </a:solidFill>
              </a:defRPr>
            </a:pPr>
            <a:endParaRPr sz="1350"/>
          </a:p>
        </p:txBody>
      </p:sp>
      <p:sp>
        <p:nvSpPr>
          <p:cNvPr id="268" name="Shape 268"/>
          <p:cNvSpPr/>
          <p:nvPr/>
        </p:nvSpPr>
        <p:spPr>
          <a:xfrm>
            <a:off x="1" y="867409"/>
            <a:ext cx="8872418" cy="45166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251" y="1337"/>
                </a:lnTo>
                <a:cubicBezTo>
                  <a:pt x="17914" y="13406"/>
                  <a:pt x="11404" y="21600"/>
                  <a:pt x="3920" y="21600"/>
                </a:cubicBezTo>
                <a:cubicBezTo>
                  <a:pt x="2899" y="21600"/>
                  <a:pt x="1897" y="21448"/>
                  <a:pt x="918" y="21154"/>
                </a:cubicBezTo>
                <a:lnTo>
                  <a:pt x="0" y="20832"/>
                </a:lnTo>
                <a:close/>
              </a:path>
            </a:pathLst>
          </a:custGeom>
          <a:solidFill>
            <a:srgbClr val="48A2A0">
              <a:alpha val="70000"/>
            </a:srgbClr>
          </a:solidFill>
          <a:ln w="12700">
            <a:miter lim="400000"/>
          </a:ln>
        </p:spPr>
        <p:txBody>
          <a:bodyPr lIns="34289" rIns="34289" anchor="ctr"/>
          <a:lstStyle/>
          <a:p>
            <a:pPr algn="ctr">
              <a:defRPr>
                <a:solidFill>
                  <a:srgbClr val="FFFFFF"/>
                </a:solidFill>
              </a:defRPr>
            </a:pPr>
            <a:endParaRPr sz="1350"/>
          </a:p>
        </p:txBody>
      </p:sp>
      <p:sp>
        <p:nvSpPr>
          <p:cNvPr id="269" name="Shape 269"/>
          <p:cNvSpPr/>
          <p:nvPr/>
        </p:nvSpPr>
        <p:spPr>
          <a:xfrm>
            <a:off x="1002352" y="3036534"/>
            <a:ext cx="2165976" cy="784830"/>
          </a:xfrm>
          <a:prstGeom prst="rect">
            <a:avLst/>
          </a:prstGeom>
          <a:ln w="12700">
            <a:miter lim="400000"/>
          </a:ln>
        </p:spPr>
        <p:txBody>
          <a:bodyPr wrap="none" lIns="34289" rIns="34289">
            <a:spAutoFit/>
          </a:bodyPr>
          <a:lstStyle>
            <a:lvl1pPr algn="ctr">
              <a:defRPr sz="6000">
                <a:solidFill>
                  <a:srgbClr val="FFFFFF"/>
                </a:solidFill>
                <a:latin typeface="Apple Color Emoji"/>
                <a:ea typeface="Apple Color Emoji"/>
                <a:cs typeface="Apple Color Emoji"/>
                <a:sym typeface="Apple Color Emoji"/>
              </a:defRPr>
            </a:lvl1pPr>
          </a:lstStyle>
          <a:p>
            <a:r>
              <a:rPr sz="4500"/>
              <a:t>THANKS!</a:t>
            </a:r>
          </a:p>
        </p:txBody>
      </p:sp>
      <p:sp>
        <p:nvSpPr>
          <p:cNvPr id="270" name="Shape 270"/>
          <p:cNvSpPr/>
          <p:nvPr/>
        </p:nvSpPr>
        <p:spPr>
          <a:xfrm>
            <a:off x="1088915" y="2251709"/>
            <a:ext cx="1992852" cy="669414"/>
          </a:xfrm>
          <a:prstGeom prst="rect">
            <a:avLst/>
          </a:prstGeom>
          <a:ln w="12700">
            <a:miter lim="400000"/>
          </a:ln>
        </p:spPr>
        <p:txBody>
          <a:bodyPr wrap="none" lIns="34289" rIns="34289">
            <a:spAutoFit/>
          </a:bodyPr>
          <a:lstStyle>
            <a:lvl1pPr algn="ctr">
              <a:defRPr sz="5000" b="1">
                <a:solidFill>
                  <a:srgbClr val="FFFFFF"/>
                </a:solidFill>
                <a:latin typeface="Gotham Rounded Medium"/>
                <a:ea typeface="Gotham Rounded Medium"/>
                <a:cs typeface="Gotham Rounded Medium"/>
                <a:sym typeface="Gotham Rounded Medium"/>
              </a:defRPr>
            </a:lvl1pPr>
          </a:lstStyle>
          <a:p>
            <a:r>
              <a:rPr sz="3750"/>
              <a:t>基理科技</a:t>
            </a:r>
          </a:p>
        </p:txBody>
      </p:sp>
      <p:sp>
        <p:nvSpPr>
          <p:cNvPr id="271" name="Shape 271"/>
          <p:cNvSpPr/>
          <p:nvPr/>
        </p:nvSpPr>
        <p:spPr>
          <a:xfrm>
            <a:off x="99861" y="3937152"/>
            <a:ext cx="3970958" cy="784830"/>
          </a:xfrm>
          <a:prstGeom prst="rect">
            <a:avLst/>
          </a:prstGeom>
          <a:ln w="12700">
            <a:miter lim="400000"/>
          </a:ln>
        </p:spPr>
        <p:txBody>
          <a:bodyPr wrap="none" lIns="34289" rIns="34289">
            <a:spAutoFit/>
          </a:bodyPr>
          <a:lstStyle/>
          <a:p>
            <a:pPr marR="342900" indent="266700" algn="ctr" defTabSz="342900">
              <a:defRPr sz="3000">
                <a:solidFill>
                  <a:srgbClr val="FFFFFF"/>
                </a:solidFill>
                <a:latin typeface="宋体"/>
                <a:ea typeface="宋体"/>
                <a:cs typeface="宋体"/>
                <a:sym typeface="宋体"/>
              </a:defRPr>
            </a:pPr>
            <a:r>
              <a:rPr sz="2250" b="1">
                <a:latin typeface="Calibri" panose="020F0502020204030204"/>
                <a:ea typeface="Calibri" panose="020F0502020204030204"/>
                <a:cs typeface="Calibri" panose="020F0502020204030204"/>
                <a:sym typeface="Calibri" panose="020F0502020204030204"/>
              </a:rPr>
              <a:t>400-017-5664</a:t>
            </a:r>
          </a:p>
          <a:p>
            <a:pPr marR="342900" indent="266700" algn="ctr" defTabSz="342900">
              <a:defRPr sz="3000">
                <a:solidFill>
                  <a:srgbClr val="FFFFFF"/>
                </a:solidFill>
                <a:latin typeface="宋体"/>
                <a:ea typeface="宋体"/>
                <a:cs typeface="宋体"/>
                <a:sym typeface="宋体"/>
              </a:defRPr>
            </a:pPr>
            <a:r>
              <a:rPr sz="2250" b="1">
                <a:latin typeface="Calibri" panose="020F0502020204030204"/>
                <a:ea typeface="Calibri" panose="020F0502020204030204"/>
                <a:cs typeface="Calibri" panose="020F0502020204030204"/>
                <a:sym typeface="Calibri" panose="020F0502020204030204"/>
              </a:rPr>
              <a:t>support@geneegroup.com</a:t>
            </a:r>
            <a:r>
              <a:rPr sz="2250">
                <a:latin typeface="Calibri" panose="020F0502020204030204"/>
                <a:ea typeface="Calibri" panose="020F0502020204030204"/>
                <a:cs typeface="Calibri" panose="020F0502020204030204"/>
                <a:sym typeface="Calibri" panose="020F0502020204030204"/>
              </a:rPr>
              <a:t> </a:t>
            </a:r>
          </a:p>
        </p:txBody>
      </p:sp>
      <p:pic>
        <p:nvPicPr>
          <p:cNvPr id="4" name="图片 3" descr="基理logo 横版 绿色"/>
          <p:cNvPicPr>
            <a:picLocks noChangeAspect="1"/>
          </p:cNvPicPr>
          <p:nvPr/>
        </p:nvPicPr>
        <p:blipFill>
          <a:blip r:embed="rId2"/>
          <a:stretch>
            <a:fillRect/>
          </a:stretch>
        </p:blipFill>
        <p:spPr>
          <a:xfrm>
            <a:off x="7393305" y="179705"/>
            <a:ext cx="1598930" cy="356870"/>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hape 89"/>
          <p:cNvSpPr>
            <a:spLocks noChangeArrowheads="1"/>
          </p:cNvSpPr>
          <p:nvPr/>
        </p:nvSpPr>
        <p:spPr bwMode="auto">
          <a:xfrm>
            <a:off x="5459730" y="2665730"/>
            <a:ext cx="1153795" cy="398780"/>
          </a:xfrm>
          <a:prstGeom prst="rect">
            <a:avLst/>
          </a:prstGeom>
          <a:solidFill>
            <a:srgbClr val="5193C9"/>
          </a:solidFill>
          <a:ln w="12700">
            <a:noFill/>
            <a:miter lim="400000"/>
          </a:ln>
        </p:spPr>
        <p:txBody>
          <a:bodyPr wrap="square" lIns="45719" rIns="45719">
            <a:spAutoFit/>
          </a:bodyPr>
          <a:lstStyle/>
          <a:p>
            <a:pPr hangingPunct="0"/>
            <a:r>
              <a:rPr lang="en-US" altLang="zh-CN" sz="2000" b="1">
                <a:solidFill>
                  <a:srgbClr val="FFFFFF"/>
                </a:solidFill>
                <a:latin typeface="张海山锐线体简"/>
                <a:ea typeface="张海山锐线体简"/>
                <a:cs typeface="张海山锐线体简"/>
                <a:sym typeface="张海山锐线体简"/>
              </a:rPr>
              <a:t>PART 1</a:t>
            </a:r>
          </a:p>
        </p:txBody>
      </p:sp>
      <p:sp>
        <p:nvSpPr>
          <p:cNvPr id="90" name="Shape 90"/>
          <p:cNvSpPr/>
          <p:nvPr/>
        </p:nvSpPr>
        <p:spPr>
          <a:xfrm rot="5400000" flipH="1">
            <a:off x="4237037" y="3845719"/>
            <a:ext cx="447675" cy="385762"/>
          </a:xfrm>
          <a:prstGeom prst="triangle">
            <a:avLst/>
          </a:prstGeom>
          <a:solidFill>
            <a:schemeClr val="accent6"/>
          </a:solidFill>
          <a:ln w="12700">
            <a:miter lim="400000"/>
          </a:ln>
        </p:spPr>
        <p:txBody>
          <a:bodyPr lIns="45719" rIns="45719" anchor="ctr"/>
          <a:lstStyle/>
          <a:p>
            <a:pPr algn="ctr" hangingPunct="0">
              <a:defRPr/>
            </a:pPr>
            <a:endParaRPr lang="zh-CN" altLang="en-US" sz="1800">
              <a:solidFill>
                <a:srgbClr val="FFFFFF"/>
              </a:solidFill>
              <a:latin typeface="Helvetica" pitchFamily="34" charset="0"/>
              <a:cs typeface="+mn-cs"/>
              <a:sym typeface="Helvetica" pitchFamily="34" charset="0"/>
            </a:endParaRPr>
          </a:p>
        </p:txBody>
      </p:sp>
      <p:sp>
        <p:nvSpPr>
          <p:cNvPr id="11267" name="Shape 91"/>
          <p:cNvSpPr>
            <a:spLocks noChangeArrowheads="1"/>
          </p:cNvSpPr>
          <p:nvPr/>
        </p:nvSpPr>
        <p:spPr bwMode="auto">
          <a:xfrm>
            <a:off x="6267133" y="3136900"/>
            <a:ext cx="1718310" cy="583565"/>
          </a:xfrm>
          <a:prstGeom prst="rect">
            <a:avLst/>
          </a:prstGeom>
          <a:noFill/>
          <a:ln w="12700">
            <a:noFill/>
            <a:miter lim="400000"/>
          </a:ln>
        </p:spPr>
        <p:txBody>
          <a:bodyPr wrap="none" lIns="45719" rIns="45719">
            <a:spAutoFit/>
          </a:bodyPr>
          <a:lstStyle/>
          <a:p>
            <a:pPr algn="ctr" hangingPunct="0"/>
            <a:r>
              <a:rPr lang="zh-CN" altLang="en-US" sz="3200" b="1" dirty="0" smtClean="0">
                <a:solidFill>
                  <a:srgbClr val="4472C4"/>
                </a:solidFill>
                <a:latin typeface="报隶-简" panose="02010600040101010101" charset="-122"/>
                <a:ea typeface="报隶-简" panose="02010600040101010101" charset="-122"/>
                <a:sym typeface="Helvetica" pitchFamily="34" charset="0"/>
              </a:rPr>
              <a:t>流程介绍</a:t>
            </a:r>
          </a:p>
        </p:txBody>
      </p:sp>
      <p:sp>
        <p:nvSpPr>
          <p:cNvPr id="11268" name="Shape 92"/>
          <p:cNvSpPr>
            <a:spLocks noChangeArrowheads="1"/>
          </p:cNvSpPr>
          <p:nvPr/>
        </p:nvSpPr>
        <p:spPr bwMode="auto">
          <a:xfrm>
            <a:off x="5510213" y="3795713"/>
            <a:ext cx="3240087" cy="19050"/>
          </a:xfrm>
          <a:prstGeom prst="rect">
            <a:avLst/>
          </a:prstGeom>
          <a:solidFill>
            <a:srgbClr val="5193C9"/>
          </a:solidFill>
          <a:ln w="12700">
            <a:noFill/>
            <a:miter lim="400000"/>
          </a:ln>
        </p:spPr>
        <p:txBody>
          <a:bodyPr lIns="45719" rIns="45719" anchor="ctr"/>
          <a:lstStyle/>
          <a:p>
            <a:pPr algn="ctr" hangingPunct="0"/>
            <a:endParaRPr lang="zh-CN" altLang="en-US" sz="1800">
              <a:solidFill>
                <a:srgbClr val="FFFFFF"/>
              </a:solidFill>
              <a:latin typeface="Helvetica" pitchFamily="34" charset="0"/>
              <a:sym typeface="Helvetica" pitchFamily="34" charset="0"/>
            </a:endParaRPr>
          </a:p>
        </p:txBody>
      </p:sp>
      <p:sp>
        <p:nvSpPr>
          <p:cNvPr id="11269" name="Shape 93"/>
          <p:cNvSpPr>
            <a:spLocks noChangeArrowheads="1"/>
          </p:cNvSpPr>
          <p:nvPr/>
        </p:nvSpPr>
        <p:spPr bwMode="auto">
          <a:xfrm rot="5400000" flipH="1">
            <a:off x="-1200150" y="1196975"/>
            <a:ext cx="6862763" cy="4459287"/>
          </a:xfrm>
          <a:prstGeom prst="triangle">
            <a:avLst>
              <a:gd name="adj" fmla="val 50000"/>
            </a:avLst>
          </a:prstGeom>
          <a:noFill/>
          <a:ln w="38100">
            <a:solidFill>
              <a:srgbClr val="5193C9"/>
            </a:solidFill>
            <a:miter lim="800000"/>
          </a:ln>
        </p:spPr>
        <p:txBody>
          <a:bodyPr lIns="45719" rIns="45719" anchor="ctr"/>
          <a:lstStyle/>
          <a:p>
            <a:pPr algn="ctr" hangingPunct="0"/>
            <a:endParaRPr lang="zh-CN" altLang="en-US" sz="1800">
              <a:solidFill>
                <a:srgbClr val="FFFFFF"/>
              </a:solidFill>
              <a:latin typeface="Helvetica" pitchFamily="34" charset="0"/>
              <a:sym typeface="Helvetica" pitchFamily="34" charset="0"/>
            </a:endParaRPr>
          </a:p>
        </p:txBody>
      </p:sp>
      <p:sp>
        <p:nvSpPr>
          <p:cNvPr id="11270" name="Shape 94"/>
          <p:cNvSpPr>
            <a:spLocks noChangeArrowheads="1"/>
          </p:cNvSpPr>
          <p:nvPr/>
        </p:nvSpPr>
        <p:spPr bwMode="auto">
          <a:xfrm rot="5400000" flipH="1">
            <a:off x="3683794" y="2304257"/>
            <a:ext cx="1296987" cy="1117600"/>
          </a:xfrm>
          <a:prstGeom prst="triangle">
            <a:avLst>
              <a:gd name="adj" fmla="val 50000"/>
            </a:avLst>
          </a:prstGeom>
          <a:solidFill>
            <a:srgbClr val="CCE8CF"/>
          </a:solidFill>
          <a:ln w="12700">
            <a:noFill/>
            <a:miter lim="400000"/>
          </a:ln>
        </p:spPr>
        <p:txBody>
          <a:bodyPr lIns="45719" rIns="45719" anchor="ctr"/>
          <a:lstStyle/>
          <a:p>
            <a:pPr algn="ctr" hangingPunct="0"/>
            <a:endParaRPr lang="zh-CN" altLang="en-US" sz="1800">
              <a:solidFill>
                <a:srgbClr val="FFFFFF"/>
              </a:solidFill>
              <a:latin typeface="Helvetica" pitchFamily="34" charset="0"/>
              <a:sym typeface="Helvetica" pitchFamily="34" charset="0"/>
            </a:endParaRPr>
          </a:p>
        </p:txBody>
      </p:sp>
      <p:pic>
        <p:nvPicPr>
          <p:cNvPr id="3" name="图片 2" descr="基理logo 横版 绿色"/>
          <p:cNvPicPr>
            <a:picLocks noChangeAspect="1"/>
          </p:cNvPicPr>
          <p:nvPr/>
        </p:nvPicPr>
        <p:blipFill>
          <a:blip r:embed="rId2"/>
          <a:stretch>
            <a:fillRect/>
          </a:stretch>
        </p:blipFill>
        <p:spPr>
          <a:xfrm>
            <a:off x="7393305" y="179705"/>
            <a:ext cx="1598930" cy="35687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hape 317"/>
          <p:cNvSpPr>
            <a:spLocks noChangeArrowheads="1"/>
          </p:cNvSpPr>
          <p:nvPr/>
        </p:nvSpPr>
        <p:spPr bwMode="auto">
          <a:xfrm>
            <a:off x="240665" y="66675"/>
            <a:ext cx="1718310" cy="583565"/>
          </a:xfrm>
          <a:prstGeom prst="rect">
            <a:avLst/>
          </a:prstGeom>
          <a:noFill/>
          <a:ln w="12700">
            <a:noFill/>
            <a:miter lim="400000"/>
          </a:ln>
        </p:spPr>
        <p:txBody>
          <a:bodyPr wrap="none" lIns="45719" rIns="45719">
            <a:spAutoFit/>
          </a:bodyPr>
          <a:lstStyle/>
          <a:p>
            <a:pPr algn="ctr" hangingPunct="0"/>
            <a:r>
              <a:rPr lang="zh-CN" altLang="en-US" sz="3200" b="1">
                <a:solidFill>
                  <a:srgbClr val="4472C4"/>
                </a:solidFill>
                <a:latin typeface="报隶-简" panose="02010600040101010101" charset="-122"/>
                <a:ea typeface="报隶-简" panose="02010600040101010101" charset="-122"/>
                <a:sym typeface="Helvetica" pitchFamily="34" charset="0"/>
              </a:rPr>
              <a:t>流程介绍</a:t>
            </a:r>
          </a:p>
        </p:txBody>
      </p:sp>
      <p:pic>
        <p:nvPicPr>
          <p:cNvPr id="3" name="图片 2" descr="基理logo 横版 绿色"/>
          <p:cNvPicPr>
            <a:picLocks noChangeAspect="1"/>
          </p:cNvPicPr>
          <p:nvPr/>
        </p:nvPicPr>
        <p:blipFill>
          <a:blip r:embed="rId2"/>
          <a:stretch>
            <a:fillRect/>
          </a:stretch>
        </p:blipFill>
        <p:spPr>
          <a:xfrm>
            <a:off x="7393305" y="179705"/>
            <a:ext cx="1598930" cy="356870"/>
          </a:xfrm>
          <a:prstGeom prst="rect">
            <a:avLst/>
          </a:prstGeom>
        </p:spPr>
      </p:pic>
      <p:pic>
        <p:nvPicPr>
          <p:cNvPr id="2" name="图片 9" descr="青岛大学校内财务对接流程图"/>
          <p:cNvPicPr>
            <a:picLocks noChangeAspect="1"/>
          </p:cNvPicPr>
          <p:nvPr/>
        </p:nvPicPr>
        <p:blipFill>
          <a:blip r:embed="rId3"/>
          <a:stretch>
            <a:fillRect/>
          </a:stretch>
        </p:blipFill>
        <p:spPr>
          <a:xfrm>
            <a:off x="1938655" y="-147002"/>
            <a:ext cx="5266690" cy="7319645"/>
          </a:xfrm>
          <a:prstGeom prst="rect">
            <a:avLst/>
          </a:prstGeom>
        </p:spPr>
      </p:pic>
    </p:spTree>
  </p:cSld>
  <p:clrMapOvr>
    <a:masterClrMapping/>
  </p:clrMapOvr>
  <p:transition spd="slow"/>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hape 89"/>
          <p:cNvSpPr>
            <a:spLocks noChangeArrowheads="1"/>
          </p:cNvSpPr>
          <p:nvPr/>
        </p:nvSpPr>
        <p:spPr bwMode="auto">
          <a:xfrm>
            <a:off x="5459730" y="2665730"/>
            <a:ext cx="1153795" cy="398780"/>
          </a:xfrm>
          <a:prstGeom prst="rect">
            <a:avLst/>
          </a:prstGeom>
          <a:solidFill>
            <a:srgbClr val="5193C9"/>
          </a:solidFill>
          <a:ln w="12700">
            <a:noFill/>
            <a:miter lim="400000"/>
          </a:ln>
        </p:spPr>
        <p:txBody>
          <a:bodyPr wrap="square" lIns="45719" rIns="45719">
            <a:spAutoFit/>
          </a:bodyPr>
          <a:lstStyle/>
          <a:p>
            <a:pPr hangingPunct="0"/>
            <a:r>
              <a:rPr lang="en-US" altLang="zh-CN" sz="2000" b="1" dirty="0">
                <a:solidFill>
                  <a:srgbClr val="FFFFFF"/>
                </a:solidFill>
                <a:latin typeface="张海山锐线体简"/>
                <a:ea typeface="张海山锐线体简"/>
                <a:cs typeface="张海山锐线体简"/>
                <a:sym typeface="张海山锐线体简"/>
              </a:rPr>
              <a:t>PART </a:t>
            </a:r>
            <a:r>
              <a:rPr lang="en-US" altLang="zh-CN" sz="2000" b="1" dirty="0" smtClean="0">
                <a:solidFill>
                  <a:srgbClr val="FFFFFF"/>
                </a:solidFill>
                <a:latin typeface="张海山锐线体简"/>
                <a:ea typeface="张海山锐线体简"/>
                <a:cs typeface="张海山锐线体简"/>
                <a:sym typeface="张海山锐线体简"/>
              </a:rPr>
              <a:t>2</a:t>
            </a:r>
            <a:endParaRPr lang="en-US" altLang="zh-CN" sz="2000" b="1" dirty="0">
              <a:solidFill>
                <a:srgbClr val="FFFFFF"/>
              </a:solidFill>
              <a:latin typeface="张海山锐线体简"/>
              <a:ea typeface="张海山锐线体简"/>
              <a:cs typeface="张海山锐线体简"/>
              <a:sym typeface="张海山锐线体简"/>
            </a:endParaRPr>
          </a:p>
        </p:txBody>
      </p:sp>
      <p:sp>
        <p:nvSpPr>
          <p:cNvPr id="90" name="Shape 90"/>
          <p:cNvSpPr/>
          <p:nvPr/>
        </p:nvSpPr>
        <p:spPr>
          <a:xfrm rot="5400000" flipH="1">
            <a:off x="4237037" y="3845719"/>
            <a:ext cx="447675" cy="385762"/>
          </a:xfrm>
          <a:prstGeom prst="triangle">
            <a:avLst/>
          </a:prstGeom>
          <a:solidFill>
            <a:schemeClr val="accent6"/>
          </a:solidFill>
          <a:ln w="12700">
            <a:miter lim="400000"/>
          </a:ln>
        </p:spPr>
        <p:txBody>
          <a:bodyPr lIns="45719" rIns="45719" anchor="ctr"/>
          <a:lstStyle/>
          <a:p>
            <a:pPr algn="ctr" hangingPunct="0">
              <a:defRPr/>
            </a:pPr>
            <a:endParaRPr lang="zh-CN" altLang="en-US" sz="1800">
              <a:solidFill>
                <a:srgbClr val="FFFFFF"/>
              </a:solidFill>
              <a:latin typeface="Helvetica" pitchFamily="34" charset="0"/>
              <a:cs typeface="+mn-cs"/>
              <a:sym typeface="Helvetica" pitchFamily="34" charset="0"/>
            </a:endParaRPr>
          </a:p>
        </p:txBody>
      </p:sp>
      <p:sp>
        <p:nvSpPr>
          <p:cNvPr id="11267" name="Shape 91"/>
          <p:cNvSpPr>
            <a:spLocks noChangeArrowheads="1"/>
          </p:cNvSpPr>
          <p:nvPr/>
        </p:nvSpPr>
        <p:spPr bwMode="auto">
          <a:xfrm>
            <a:off x="6267134" y="3136900"/>
            <a:ext cx="1718310" cy="583565"/>
          </a:xfrm>
          <a:prstGeom prst="rect">
            <a:avLst/>
          </a:prstGeom>
          <a:noFill/>
          <a:ln w="12700">
            <a:noFill/>
            <a:miter lim="400000"/>
          </a:ln>
        </p:spPr>
        <p:txBody>
          <a:bodyPr wrap="none" lIns="45719" rIns="45719">
            <a:spAutoFit/>
          </a:bodyPr>
          <a:lstStyle/>
          <a:p>
            <a:pPr algn="ctr" hangingPunct="0"/>
            <a:r>
              <a:rPr lang="zh-CN" altLang="en-US" sz="3200" b="1" dirty="0" smtClean="0">
                <a:solidFill>
                  <a:srgbClr val="4472C4"/>
                </a:solidFill>
                <a:latin typeface="报隶-简" panose="02010600040101010101" charset="-122"/>
                <a:ea typeface="报隶-简" panose="02010600040101010101" charset="-122"/>
                <a:sym typeface="Helvetica" pitchFamily="34" charset="0"/>
              </a:rPr>
              <a:t>校内报销</a:t>
            </a:r>
          </a:p>
        </p:txBody>
      </p:sp>
      <p:sp>
        <p:nvSpPr>
          <p:cNvPr id="11268" name="Shape 92"/>
          <p:cNvSpPr>
            <a:spLocks noChangeArrowheads="1"/>
          </p:cNvSpPr>
          <p:nvPr/>
        </p:nvSpPr>
        <p:spPr bwMode="auto">
          <a:xfrm>
            <a:off x="5510213" y="3795713"/>
            <a:ext cx="3240087" cy="19050"/>
          </a:xfrm>
          <a:prstGeom prst="rect">
            <a:avLst/>
          </a:prstGeom>
          <a:solidFill>
            <a:srgbClr val="5193C9"/>
          </a:solidFill>
          <a:ln w="12700">
            <a:noFill/>
            <a:miter lim="400000"/>
          </a:ln>
        </p:spPr>
        <p:txBody>
          <a:bodyPr lIns="45719" rIns="45719" anchor="ctr"/>
          <a:lstStyle/>
          <a:p>
            <a:pPr algn="ctr" hangingPunct="0"/>
            <a:endParaRPr lang="zh-CN" altLang="en-US" sz="1800">
              <a:solidFill>
                <a:srgbClr val="FFFFFF"/>
              </a:solidFill>
              <a:latin typeface="Helvetica" pitchFamily="34" charset="0"/>
              <a:sym typeface="Helvetica" pitchFamily="34" charset="0"/>
            </a:endParaRPr>
          </a:p>
        </p:txBody>
      </p:sp>
      <p:sp>
        <p:nvSpPr>
          <p:cNvPr id="11269" name="Shape 93"/>
          <p:cNvSpPr>
            <a:spLocks noChangeArrowheads="1"/>
          </p:cNvSpPr>
          <p:nvPr/>
        </p:nvSpPr>
        <p:spPr bwMode="auto">
          <a:xfrm rot="5400000" flipH="1">
            <a:off x="-1200150" y="1196975"/>
            <a:ext cx="6862763" cy="4459287"/>
          </a:xfrm>
          <a:prstGeom prst="triangle">
            <a:avLst>
              <a:gd name="adj" fmla="val 50000"/>
            </a:avLst>
          </a:prstGeom>
          <a:noFill/>
          <a:ln w="38100">
            <a:solidFill>
              <a:srgbClr val="5193C9"/>
            </a:solidFill>
            <a:miter lim="800000"/>
          </a:ln>
        </p:spPr>
        <p:txBody>
          <a:bodyPr lIns="45719" rIns="45719" anchor="ctr"/>
          <a:lstStyle/>
          <a:p>
            <a:pPr algn="ctr" hangingPunct="0"/>
            <a:endParaRPr lang="zh-CN" altLang="en-US" sz="1800">
              <a:solidFill>
                <a:srgbClr val="FFFFFF"/>
              </a:solidFill>
              <a:latin typeface="Helvetica" pitchFamily="34" charset="0"/>
              <a:sym typeface="Helvetica" pitchFamily="34" charset="0"/>
            </a:endParaRPr>
          </a:p>
        </p:txBody>
      </p:sp>
      <p:sp>
        <p:nvSpPr>
          <p:cNvPr id="11270" name="Shape 94"/>
          <p:cNvSpPr>
            <a:spLocks noChangeArrowheads="1"/>
          </p:cNvSpPr>
          <p:nvPr/>
        </p:nvSpPr>
        <p:spPr bwMode="auto">
          <a:xfrm rot="5400000" flipH="1">
            <a:off x="3683794" y="2304257"/>
            <a:ext cx="1296987" cy="1117600"/>
          </a:xfrm>
          <a:prstGeom prst="triangle">
            <a:avLst>
              <a:gd name="adj" fmla="val 50000"/>
            </a:avLst>
          </a:prstGeom>
          <a:solidFill>
            <a:srgbClr val="CCE8CF"/>
          </a:solidFill>
          <a:ln w="12700">
            <a:noFill/>
            <a:miter lim="400000"/>
          </a:ln>
        </p:spPr>
        <p:txBody>
          <a:bodyPr lIns="45719" rIns="45719" anchor="ctr"/>
          <a:lstStyle/>
          <a:p>
            <a:pPr algn="ctr" hangingPunct="0"/>
            <a:endParaRPr lang="zh-CN" altLang="en-US" sz="1800">
              <a:solidFill>
                <a:srgbClr val="FFFFFF"/>
              </a:solidFill>
              <a:latin typeface="Helvetica" pitchFamily="34" charset="0"/>
              <a:sym typeface="Helvetica" pitchFamily="34" charset="0"/>
            </a:endParaRPr>
          </a:p>
        </p:txBody>
      </p:sp>
      <p:pic>
        <p:nvPicPr>
          <p:cNvPr id="3" name="图片 2" descr="基理logo 横版 绿色"/>
          <p:cNvPicPr>
            <a:picLocks noChangeAspect="1"/>
          </p:cNvPicPr>
          <p:nvPr/>
        </p:nvPicPr>
        <p:blipFill>
          <a:blip r:embed="rId2"/>
          <a:stretch>
            <a:fillRect/>
          </a:stretch>
        </p:blipFill>
        <p:spPr>
          <a:xfrm>
            <a:off x="7393305" y="179705"/>
            <a:ext cx="1598930" cy="356870"/>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hape 96"/>
          <p:cNvSpPr>
            <a:spLocks noChangeArrowheads="1"/>
          </p:cNvSpPr>
          <p:nvPr/>
        </p:nvSpPr>
        <p:spPr bwMode="auto">
          <a:xfrm>
            <a:off x="0" y="179705"/>
            <a:ext cx="3622143" cy="584775"/>
          </a:xfrm>
          <a:prstGeom prst="rect">
            <a:avLst/>
          </a:prstGeom>
          <a:noFill/>
          <a:ln w="12700">
            <a:noFill/>
            <a:miter lim="400000"/>
          </a:ln>
        </p:spPr>
        <p:txBody>
          <a:bodyPr wrap="none" lIns="45719" rIns="45719">
            <a:spAutoFit/>
          </a:bodyPr>
          <a:lstStyle/>
          <a:p>
            <a:pPr algn="ctr" hangingPunct="0"/>
            <a:r>
              <a:rPr lang="zh-CN" altLang="en-US" sz="3200" b="1" dirty="0" smtClean="0">
                <a:solidFill>
                  <a:srgbClr val="4472C4"/>
                </a:solidFill>
                <a:latin typeface="报隶-简" panose="02010600040101010101" charset="-122"/>
                <a:ea typeface="报隶-简" panose="02010600040101010101" charset="-122"/>
                <a:sym typeface="Helvetica" pitchFamily="34" charset="0"/>
              </a:rPr>
              <a:t>机主</a:t>
            </a:r>
            <a:r>
              <a:rPr lang="en-US" altLang="zh-CN" sz="3200" b="1" dirty="0" smtClean="0">
                <a:solidFill>
                  <a:srgbClr val="4472C4"/>
                </a:solidFill>
                <a:latin typeface="报隶-简" panose="02010600040101010101" charset="-122"/>
                <a:ea typeface="报隶-简" panose="02010600040101010101" charset="-122"/>
                <a:sym typeface="Helvetica" pitchFamily="34" charset="0"/>
              </a:rPr>
              <a:t>—</a:t>
            </a:r>
            <a:r>
              <a:rPr lang="zh-CN" altLang="en-US" sz="3200" b="1" dirty="0" smtClean="0">
                <a:solidFill>
                  <a:srgbClr val="4472C4"/>
                </a:solidFill>
                <a:latin typeface="报隶-简" panose="02010600040101010101" charset="-122"/>
                <a:ea typeface="报隶-简" panose="02010600040101010101" charset="-122"/>
                <a:sym typeface="Helvetica" pitchFamily="34" charset="0"/>
              </a:rPr>
              <a:t>选择</a:t>
            </a:r>
            <a:r>
              <a:rPr lang="zh-CN" altLang="en-US" sz="3200" b="1" dirty="0">
                <a:solidFill>
                  <a:srgbClr val="4472C4"/>
                </a:solidFill>
                <a:latin typeface="报隶-简" panose="02010600040101010101" charset="-122"/>
                <a:ea typeface="报隶-简" panose="02010600040101010101" charset="-122"/>
                <a:sym typeface="Helvetica" pitchFamily="34" charset="0"/>
              </a:rPr>
              <a:t>入账账户</a:t>
            </a:r>
          </a:p>
        </p:txBody>
      </p:sp>
      <p:pic>
        <p:nvPicPr>
          <p:cNvPr id="3" name="图片 2" descr="基理logo 横版 绿色"/>
          <p:cNvPicPr>
            <a:picLocks noChangeAspect="1"/>
          </p:cNvPicPr>
          <p:nvPr/>
        </p:nvPicPr>
        <p:blipFill>
          <a:blip r:embed="rId2"/>
          <a:stretch>
            <a:fillRect/>
          </a:stretch>
        </p:blipFill>
        <p:spPr>
          <a:xfrm>
            <a:off x="7393305" y="179705"/>
            <a:ext cx="1598930" cy="356870"/>
          </a:xfrm>
          <a:prstGeom prst="rect">
            <a:avLst/>
          </a:prstGeom>
        </p:spPr>
      </p:pic>
      <p:pic>
        <p:nvPicPr>
          <p:cNvPr id="2" name="图片 1"/>
          <p:cNvPicPr>
            <a:picLocks noChangeAspect="1"/>
          </p:cNvPicPr>
          <p:nvPr/>
        </p:nvPicPr>
        <p:blipFill>
          <a:blip r:embed="rId3"/>
          <a:stretch>
            <a:fillRect/>
          </a:stretch>
        </p:blipFill>
        <p:spPr>
          <a:xfrm>
            <a:off x="54610" y="1229995"/>
            <a:ext cx="9034780" cy="2056130"/>
          </a:xfrm>
          <a:prstGeom prst="rect">
            <a:avLst/>
          </a:prstGeom>
          <a:noFill/>
          <a:ln w="9525">
            <a:noFill/>
          </a:ln>
        </p:spPr>
      </p:pic>
      <p:sp>
        <p:nvSpPr>
          <p:cNvPr id="100" name="文本框 99"/>
          <p:cNvSpPr txBox="1"/>
          <p:nvPr/>
        </p:nvSpPr>
        <p:spPr>
          <a:xfrm>
            <a:off x="54610" y="3752850"/>
            <a:ext cx="8909685" cy="521970"/>
          </a:xfrm>
          <a:prstGeom prst="rect">
            <a:avLst/>
          </a:prstGeom>
          <a:noFill/>
          <a:ln w="9525">
            <a:noFill/>
          </a:ln>
        </p:spPr>
        <p:txBody>
          <a:bodyPr wrap="square">
            <a:spAutoFit/>
          </a:bodyPr>
          <a:lstStyle/>
          <a:p>
            <a:pPr marL="266700" indent="-266700" algn="l"/>
            <a:r>
              <a:rPr lang="en-US" sz="2800" b="1">
                <a:solidFill>
                  <a:srgbClr val="FFC000"/>
                </a:solidFill>
                <a:latin typeface="Wingdings" panose="05000000000000000000" charset="0"/>
                <a:cs typeface="宋体" charset="0"/>
              </a:rPr>
              <a:t>l </a:t>
            </a:r>
            <a:r>
              <a:rPr lang="zh-CN" sz="2800" b="1">
                <a:solidFill>
                  <a:srgbClr val="FFC000"/>
                </a:solidFill>
                <a:cs typeface="宋体" charset="0"/>
              </a:rPr>
              <a:t>机主</a:t>
            </a:r>
            <a:r>
              <a:rPr lang="zh-CN" sz="2800" b="0">
                <a:cs typeface="宋体" charset="0"/>
              </a:rPr>
              <a:t>在仪器基本信息处可以选择入账账户；</a:t>
            </a:r>
            <a:endParaRPr lang="zh-CN" altLang="en-US" sz="2800" b="0">
              <a:cs typeface="宋体" charset="0"/>
            </a:endParaRPr>
          </a:p>
        </p:txBody>
      </p:sp>
      <p:pic>
        <p:nvPicPr>
          <p:cNvPr id="4" name="图片 3"/>
          <p:cNvPicPr>
            <a:picLocks noChangeAspect="1"/>
          </p:cNvPicPr>
          <p:nvPr/>
        </p:nvPicPr>
        <p:blipFill>
          <a:blip r:embed="rId4"/>
          <a:stretch>
            <a:fillRect/>
          </a:stretch>
        </p:blipFill>
        <p:spPr>
          <a:xfrm>
            <a:off x="54610" y="1229995"/>
            <a:ext cx="8909685" cy="2422525"/>
          </a:xfrm>
          <a:prstGeom prst="rect">
            <a:avLst/>
          </a:prstGeom>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基理logo 横版 绿色"/>
          <p:cNvPicPr>
            <a:picLocks noChangeAspect="1"/>
          </p:cNvPicPr>
          <p:nvPr/>
        </p:nvPicPr>
        <p:blipFill>
          <a:blip r:embed="rId3"/>
          <a:stretch>
            <a:fillRect/>
          </a:stretch>
        </p:blipFill>
        <p:spPr>
          <a:xfrm>
            <a:off x="7393305" y="179705"/>
            <a:ext cx="1598930" cy="356870"/>
          </a:xfrm>
          <a:prstGeom prst="rect">
            <a:avLst/>
          </a:prstGeom>
        </p:spPr>
      </p:pic>
      <p:sp>
        <p:nvSpPr>
          <p:cNvPr id="12289" name="Shape 96"/>
          <p:cNvSpPr>
            <a:spLocks noChangeArrowheads="1"/>
          </p:cNvSpPr>
          <p:nvPr/>
        </p:nvSpPr>
        <p:spPr bwMode="auto">
          <a:xfrm>
            <a:off x="214630" y="66675"/>
            <a:ext cx="5892165" cy="583565"/>
          </a:xfrm>
          <a:prstGeom prst="rect">
            <a:avLst/>
          </a:prstGeom>
          <a:noFill/>
          <a:ln w="12700">
            <a:noFill/>
            <a:miter lim="400000"/>
          </a:ln>
        </p:spPr>
        <p:txBody>
          <a:bodyPr wrap="square" lIns="45719" rIns="45719">
            <a:spAutoFit/>
          </a:bodyPr>
          <a:lstStyle/>
          <a:p>
            <a:pPr algn="l" hangingPunct="0"/>
            <a:r>
              <a:rPr lang="zh-CN" altLang="en-US" sz="3200" b="1" dirty="0" smtClean="0">
                <a:solidFill>
                  <a:srgbClr val="4472C4"/>
                </a:solidFill>
                <a:latin typeface="报隶-简" panose="02010600040101010101" charset="-122"/>
                <a:ea typeface="报隶-简" panose="02010600040101010101" charset="-122"/>
                <a:sym typeface="Helvetica" pitchFamily="34" charset="0"/>
              </a:rPr>
              <a:t>机主</a:t>
            </a:r>
            <a:r>
              <a:rPr lang="en-US" altLang="zh-CN" sz="3200" b="1" dirty="0" smtClean="0">
                <a:solidFill>
                  <a:srgbClr val="4472C4"/>
                </a:solidFill>
                <a:latin typeface="报隶-简" panose="02010600040101010101" charset="-122"/>
                <a:ea typeface="报隶-简" panose="02010600040101010101" charset="-122"/>
                <a:sym typeface="Helvetica" pitchFamily="34" charset="0"/>
              </a:rPr>
              <a:t>—</a:t>
            </a:r>
            <a:r>
              <a:rPr lang="zh-CN" altLang="en-US" sz="3200" b="1" dirty="0" smtClean="0">
                <a:solidFill>
                  <a:srgbClr val="4472C4"/>
                </a:solidFill>
                <a:latin typeface="报隶-简" panose="02010600040101010101" charset="-122"/>
                <a:ea typeface="报隶-简" panose="02010600040101010101" charset="-122"/>
                <a:sym typeface="Helvetica" pitchFamily="34" charset="0"/>
              </a:rPr>
              <a:t>确认</a:t>
            </a:r>
            <a:r>
              <a:rPr lang="zh-CN" altLang="en-US" sz="3200" b="1" dirty="0">
                <a:solidFill>
                  <a:srgbClr val="4472C4"/>
                </a:solidFill>
                <a:latin typeface="报隶-简" panose="02010600040101010101" charset="-122"/>
                <a:ea typeface="报隶-简" panose="02010600040101010101" charset="-122"/>
                <a:sym typeface="Helvetica" pitchFamily="34" charset="0"/>
              </a:rPr>
              <a:t>收费</a:t>
            </a:r>
          </a:p>
        </p:txBody>
      </p:sp>
      <p:pic>
        <p:nvPicPr>
          <p:cNvPr id="6" name="图片 6" descr="截屏2021-10-19 下午5.30.02"/>
          <p:cNvPicPr>
            <a:picLocks noChangeAspect="1"/>
          </p:cNvPicPr>
          <p:nvPr/>
        </p:nvPicPr>
        <p:blipFill>
          <a:blip r:embed="rId4"/>
          <a:stretch>
            <a:fillRect/>
          </a:stretch>
        </p:blipFill>
        <p:spPr>
          <a:xfrm>
            <a:off x="402590" y="636270"/>
            <a:ext cx="8106410" cy="3775710"/>
          </a:xfrm>
          <a:prstGeom prst="rect">
            <a:avLst/>
          </a:prstGeom>
        </p:spPr>
      </p:pic>
      <p:sp>
        <p:nvSpPr>
          <p:cNvPr id="100" name="文本框 99"/>
          <p:cNvSpPr txBox="1"/>
          <p:nvPr/>
        </p:nvSpPr>
        <p:spPr>
          <a:xfrm>
            <a:off x="386715" y="4600575"/>
            <a:ext cx="8370570" cy="337185"/>
          </a:xfrm>
          <a:prstGeom prst="rect">
            <a:avLst/>
          </a:prstGeom>
          <a:noFill/>
          <a:ln w="9525">
            <a:noFill/>
          </a:ln>
        </p:spPr>
        <p:txBody>
          <a:bodyPr wrap="square">
            <a:spAutoFit/>
          </a:bodyPr>
          <a:lstStyle/>
          <a:p>
            <a:pPr marL="266700" indent="-266700"/>
            <a:r>
              <a:rPr lang="en-US" sz="1600" b="1">
                <a:solidFill>
                  <a:srgbClr val="ED7D31"/>
                </a:solidFill>
                <a:latin typeface="Wingdings" panose="05000000000000000000" charset="0"/>
                <a:cs typeface="宋体" charset="0"/>
              </a:rPr>
              <a:t>l </a:t>
            </a:r>
            <a:r>
              <a:rPr lang="zh-CN" sz="1600" b="1">
                <a:solidFill>
                  <a:srgbClr val="ED7D31"/>
                </a:solidFill>
                <a:cs typeface="宋体" charset="0"/>
              </a:rPr>
              <a:t>机主</a:t>
            </a:r>
            <a:r>
              <a:rPr lang="zh-CN" sz="1600">
                <a:solidFill>
                  <a:srgbClr val="000000"/>
                </a:solidFill>
                <a:cs typeface="宋体" charset="0"/>
              </a:rPr>
              <a:t>可以根据负责的仪器产生的收费进行【修改】和【确认】操作；</a:t>
            </a:r>
            <a:endParaRPr lang="zh-CN" altLang="en-US" sz="1600">
              <a:solidFill>
                <a:srgbClr val="000000"/>
              </a:solidFill>
              <a:cs typeface="宋体" charset="0"/>
            </a:endParaRPr>
          </a:p>
        </p:txBody>
      </p:sp>
    </p:spTree>
  </p:cSld>
  <p:clrMapOvr>
    <a:masterClrMapping/>
  </p:clrMapOvr>
  <p:transition spd="med">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基理logo 横版 绿色"/>
          <p:cNvPicPr>
            <a:picLocks noChangeAspect="1"/>
          </p:cNvPicPr>
          <p:nvPr/>
        </p:nvPicPr>
        <p:blipFill>
          <a:blip r:embed="rId2"/>
          <a:stretch>
            <a:fillRect/>
          </a:stretch>
        </p:blipFill>
        <p:spPr>
          <a:xfrm>
            <a:off x="7393305" y="179705"/>
            <a:ext cx="1598930" cy="356870"/>
          </a:xfrm>
          <a:prstGeom prst="rect">
            <a:avLst/>
          </a:prstGeom>
        </p:spPr>
      </p:pic>
      <p:sp>
        <p:nvSpPr>
          <p:cNvPr id="12289" name="Shape 96"/>
          <p:cNvSpPr>
            <a:spLocks noChangeArrowheads="1"/>
          </p:cNvSpPr>
          <p:nvPr/>
        </p:nvSpPr>
        <p:spPr bwMode="auto">
          <a:xfrm>
            <a:off x="214789" y="66358"/>
            <a:ext cx="1718310" cy="583565"/>
          </a:xfrm>
          <a:prstGeom prst="rect">
            <a:avLst/>
          </a:prstGeom>
          <a:noFill/>
          <a:ln w="12700">
            <a:noFill/>
            <a:miter lim="400000"/>
          </a:ln>
        </p:spPr>
        <p:txBody>
          <a:bodyPr wrap="none" lIns="45719" rIns="45719">
            <a:spAutoFit/>
          </a:bodyPr>
          <a:lstStyle/>
          <a:p>
            <a:pPr algn="ctr" hangingPunct="0"/>
            <a:r>
              <a:rPr lang="zh-CN" altLang="en-US" sz="3200" b="1" dirty="0">
                <a:solidFill>
                  <a:srgbClr val="4472C4"/>
                </a:solidFill>
                <a:latin typeface="报隶-简" panose="02010600040101010101" charset="-122"/>
                <a:ea typeface="报隶-简" panose="02010600040101010101" charset="-122"/>
                <a:sym typeface="Helvetica" pitchFamily="34" charset="0"/>
              </a:rPr>
              <a:t>用户使用</a:t>
            </a:r>
          </a:p>
        </p:txBody>
      </p:sp>
      <p:pic>
        <p:nvPicPr>
          <p:cNvPr id="2" name="图片 5" descr="截屏2021-10-12 上午11.56.50"/>
          <p:cNvPicPr>
            <a:picLocks noChangeAspect="1"/>
          </p:cNvPicPr>
          <p:nvPr/>
        </p:nvPicPr>
        <p:blipFill>
          <a:blip r:embed="rId3"/>
          <a:stretch>
            <a:fillRect/>
          </a:stretch>
        </p:blipFill>
        <p:spPr>
          <a:xfrm>
            <a:off x="1788160" y="697230"/>
            <a:ext cx="5776595" cy="4106545"/>
          </a:xfrm>
          <a:prstGeom prst="rect">
            <a:avLst/>
          </a:prstGeom>
        </p:spPr>
      </p:pic>
      <p:sp>
        <p:nvSpPr>
          <p:cNvPr id="100" name="文本框 99"/>
          <p:cNvSpPr txBox="1"/>
          <p:nvPr/>
        </p:nvSpPr>
        <p:spPr>
          <a:xfrm>
            <a:off x="214630" y="5147945"/>
            <a:ext cx="6010910" cy="398780"/>
          </a:xfrm>
          <a:prstGeom prst="rect">
            <a:avLst/>
          </a:prstGeom>
          <a:noFill/>
          <a:ln w="9525">
            <a:noFill/>
          </a:ln>
        </p:spPr>
        <p:txBody>
          <a:bodyPr wrap="square">
            <a:spAutoFit/>
          </a:bodyPr>
          <a:lstStyle/>
          <a:p>
            <a:pPr marL="342900" indent="-342900">
              <a:buFont typeface="Arial" panose="020B0604020202020204" pitchFamily="34" charset="0"/>
              <a:buChar char="•"/>
            </a:pPr>
            <a:r>
              <a:rPr lang="zh-CN" sz="2000">
                <a:cs typeface="宋体" charset="0"/>
              </a:rPr>
              <a:t>用户在申请预约</a:t>
            </a:r>
            <a:r>
              <a:rPr lang="en-US" sz="2000">
                <a:latin typeface="宋体" charset="0"/>
              </a:rPr>
              <a:t>/</a:t>
            </a:r>
            <a:r>
              <a:rPr lang="zh-CN" sz="2000">
                <a:cs typeface="宋体" charset="0"/>
              </a:rPr>
              <a:t>申请送样时需要选择经费卡；</a:t>
            </a:r>
            <a:endParaRPr lang="zh-CN" altLang="en-US" sz="2000">
              <a:cs typeface="宋体" charset="0"/>
            </a:endParaRPr>
          </a:p>
        </p:txBody>
      </p:sp>
      <p:sp>
        <p:nvSpPr>
          <p:cNvPr id="7" name="文本框 6"/>
          <p:cNvSpPr txBox="1"/>
          <p:nvPr/>
        </p:nvSpPr>
        <p:spPr>
          <a:xfrm>
            <a:off x="214630" y="5890895"/>
            <a:ext cx="5080000" cy="398780"/>
          </a:xfrm>
          <a:prstGeom prst="rect">
            <a:avLst/>
          </a:prstGeom>
          <a:noFill/>
          <a:ln w="9525">
            <a:noFill/>
          </a:ln>
        </p:spPr>
        <p:txBody>
          <a:bodyPr>
            <a:spAutoFit/>
          </a:bodyPr>
          <a:lstStyle/>
          <a:p>
            <a:pPr marL="342900" indent="-342900" algn="l">
              <a:buFont typeface="Arial" panose="020B0604020202020204" pitchFamily="34" charset="0"/>
              <a:buChar char="•"/>
            </a:pPr>
            <a:r>
              <a:rPr lang="zh-CN" sz="2000" b="0">
                <a:cs typeface="宋体" charset="0"/>
              </a:rPr>
              <a:t>用户使用结束后自动产生相应计费；</a:t>
            </a:r>
            <a:endParaRPr lang="zh-CN" altLang="en-US" sz="2000" b="0">
              <a:cs typeface="宋体"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hape 96"/>
          <p:cNvSpPr>
            <a:spLocks noChangeArrowheads="1"/>
          </p:cNvSpPr>
          <p:nvPr/>
        </p:nvSpPr>
        <p:spPr bwMode="auto">
          <a:xfrm>
            <a:off x="214789" y="66358"/>
            <a:ext cx="1718310" cy="583565"/>
          </a:xfrm>
          <a:prstGeom prst="rect">
            <a:avLst/>
          </a:prstGeom>
          <a:noFill/>
          <a:ln w="12700">
            <a:noFill/>
            <a:miter lim="400000"/>
          </a:ln>
        </p:spPr>
        <p:txBody>
          <a:bodyPr wrap="none" lIns="45719" rIns="45719">
            <a:spAutoFit/>
          </a:bodyPr>
          <a:lstStyle/>
          <a:p>
            <a:pPr algn="ctr" hangingPunct="0"/>
            <a:r>
              <a:rPr lang="zh-CN" altLang="en-US" sz="3200" b="1" dirty="0">
                <a:solidFill>
                  <a:srgbClr val="4472C4"/>
                </a:solidFill>
                <a:latin typeface="报隶-简" panose="02010600040101010101" charset="-122"/>
                <a:ea typeface="报隶-简" panose="02010600040101010101" charset="-122"/>
                <a:sym typeface="Helvetica" pitchFamily="34" charset="0"/>
              </a:rPr>
              <a:t>修改经费</a:t>
            </a:r>
          </a:p>
        </p:txBody>
      </p:sp>
      <p:pic>
        <p:nvPicPr>
          <p:cNvPr id="9" name="图片 8" descr="基理logo 横版 绿色"/>
          <p:cNvPicPr>
            <a:picLocks noChangeAspect="1"/>
          </p:cNvPicPr>
          <p:nvPr/>
        </p:nvPicPr>
        <p:blipFill>
          <a:blip r:embed="rId2"/>
          <a:stretch>
            <a:fillRect/>
          </a:stretch>
        </p:blipFill>
        <p:spPr>
          <a:xfrm>
            <a:off x="7393305" y="179705"/>
            <a:ext cx="1598930" cy="356870"/>
          </a:xfrm>
          <a:prstGeom prst="rect">
            <a:avLst/>
          </a:prstGeom>
        </p:spPr>
      </p:pic>
      <p:pic>
        <p:nvPicPr>
          <p:cNvPr id="13" name="图片 7" descr="截屏2021-10-19 下午5.32.56"/>
          <p:cNvPicPr>
            <a:picLocks noChangeAspect="1"/>
          </p:cNvPicPr>
          <p:nvPr/>
        </p:nvPicPr>
        <p:blipFill>
          <a:blip r:embed="rId3"/>
          <a:stretch>
            <a:fillRect/>
          </a:stretch>
        </p:blipFill>
        <p:spPr>
          <a:xfrm>
            <a:off x="93345" y="650240"/>
            <a:ext cx="7619365" cy="4304030"/>
          </a:xfrm>
          <a:prstGeom prst="rect">
            <a:avLst/>
          </a:prstGeom>
        </p:spPr>
      </p:pic>
      <p:sp>
        <p:nvSpPr>
          <p:cNvPr id="100" name="文本框 99"/>
          <p:cNvSpPr txBox="1"/>
          <p:nvPr/>
        </p:nvSpPr>
        <p:spPr>
          <a:xfrm>
            <a:off x="93345" y="4966335"/>
            <a:ext cx="8898890" cy="1568450"/>
          </a:xfrm>
          <a:prstGeom prst="rect">
            <a:avLst/>
          </a:prstGeom>
          <a:noFill/>
          <a:ln w="9525">
            <a:noFill/>
          </a:ln>
        </p:spPr>
        <p:txBody>
          <a:bodyPr wrap="square">
            <a:spAutoFit/>
          </a:bodyPr>
          <a:lstStyle/>
          <a:p>
            <a:pPr algn="l">
              <a:buFont typeface="Arial" panose="020B0604020202020204" pitchFamily="34" charset="0"/>
            </a:pPr>
            <a:r>
              <a:rPr lang="en-US" sz="1600">
                <a:latin typeface="Wingdings" panose="05000000000000000000" charset="0"/>
                <a:cs typeface="宋体" charset="0"/>
                <a:sym typeface="+mn-ea"/>
              </a:rPr>
              <a:t>l </a:t>
            </a:r>
            <a:r>
              <a:rPr lang="zh-CN" sz="1600" b="0">
                <a:solidFill>
                  <a:srgbClr val="000000"/>
                </a:solidFill>
                <a:cs typeface="宋体" charset="0"/>
              </a:rPr>
              <a:t>确认的收费记录将被锁定，无法再次编辑或修改（任何影响计费结果的动作都无法实现）；</a:t>
            </a:r>
            <a:endParaRPr lang="en-US" sz="1600" b="0">
              <a:solidFill>
                <a:srgbClr val="000000"/>
              </a:solidFill>
              <a:latin typeface="Wingdings" panose="05000000000000000000" charset="0"/>
              <a:cs typeface="宋体" charset="0"/>
            </a:endParaRPr>
          </a:p>
          <a:p>
            <a:pPr algn="l">
              <a:buFont typeface="Arial" panose="020B0604020202020204" pitchFamily="34" charset="0"/>
            </a:pPr>
            <a:r>
              <a:rPr lang="en-US" sz="1600" b="0">
                <a:solidFill>
                  <a:srgbClr val="000000"/>
                </a:solidFill>
                <a:latin typeface="Wingdings" panose="05000000000000000000" charset="0"/>
                <a:cs typeface="宋体" charset="0"/>
              </a:rPr>
              <a:t>l </a:t>
            </a:r>
            <a:r>
              <a:rPr lang="zh-CN" sz="1600" b="0">
                <a:solidFill>
                  <a:srgbClr val="000000"/>
                </a:solidFill>
                <a:cs typeface="宋体" charset="0"/>
              </a:rPr>
              <a:t>确认收费的同时冻结相应的经费，冻结成功的该收费记录实时进入报销管理中，生成报销项目；</a:t>
            </a:r>
            <a:endParaRPr lang="en-US" sz="1600" b="0">
              <a:solidFill>
                <a:srgbClr val="000000"/>
              </a:solidFill>
              <a:latin typeface="Wingdings" panose="05000000000000000000" charset="0"/>
              <a:cs typeface="宋体" charset="0"/>
            </a:endParaRPr>
          </a:p>
          <a:p>
            <a:pPr algn="l">
              <a:buFont typeface="Arial" panose="020B0604020202020204" pitchFamily="34" charset="0"/>
            </a:pPr>
            <a:r>
              <a:rPr lang="en-US" sz="1600" b="0">
                <a:solidFill>
                  <a:srgbClr val="000000"/>
                </a:solidFill>
                <a:latin typeface="Wingdings" panose="05000000000000000000" charset="0"/>
                <a:cs typeface="宋体" charset="0"/>
              </a:rPr>
              <a:t>l </a:t>
            </a:r>
            <a:r>
              <a:rPr lang="zh-CN" sz="1600" b="0">
                <a:solidFill>
                  <a:srgbClr val="000000"/>
                </a:solidFill>
                <a:cs typeface="宋体" charset="0"/>
              </a:rPr>
              <a:t>确认收费时冻结不成功的，则该记录使用者或课题组负责人在该收费记录中进行重新选卡操作，选卡后需要机主再次确认并冻结成功后进入报销管理；</a:t>
            </a:r>
            <a:endParaRPr lang="en-US" sz="1600" b="1">
              <a:solidFill>
                <a:srgbClr val="70AD47"/>
              </a:solidFill>
              <a:latin typeface="Wingdings" panose="05000000000000000000" charset="0"/>
              <a:cs typeface="宋体" charset="0"/>
            </a:endParaRPr>
          </a:p>
          <a:p>
            <a:pPr algn="l">
              <a:buFont typeface="Arial" panose="020B0604020202020204" pitchFamily="34" charset="0"/>
            </a:pPr>
            <a:r>
              <a:rPr lang="en-US" sz="1600" b="1">
                <a:solidFill>
                  <a:srgbClr val="70AD47"/>
                </a:solidFill>
                <a:latin typeface="Wingdings" panose="05000000000000000000" charset="0"/>
                <a:cs typeface="宋体" charset="0"/>
              </a:rPr>
              <a:t>l </a:t>
            </a:r>
            <a:r>
              <a:rPr lang="zh-CN" sz="1600" b="1">
                <a:solidFill>
                  <a:srgbClr val="70AD47"/>
                </a:solidFill>
                <a:cs typeface="宋体" charset="0"/>
              </a:rPr>
              <a:t>课题组负责人</a:t>
            </a:r>
            <a:r>
              <a:rPr lang="zh-CN" sz="1600" b="0">
                <a:cs typeface="宋体" charset="0"/>
              </a:rPr>
              <a:t>需要在课题组内仪器收费处将经费冻结失败状态的记录进行修改经费卡操作；</a:t>
            </a:r>
            <a:endParaRPr lang="zh-CN" altLang="en-US" sz="1600" b="0">
              <a:cs typeface="宋体" charset="0"/>
            </a:endParaRPr>
          </a:p>
        </p:txBody>
      </p:sp>
    </p:spTree>
  </p:cSld>
  <p:clrMapOvr>
    <a:masterClrMapping/>
  </p:clrMapOvr>
  <p:transition spd="med"/>
</p:sld>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等线"/>
        <a:ea typeface="等线"/>
        <a:cs typeface="等线"/>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tailEnd type="triangle"/>
        </a:ln>
        <a:scene3d>
          <a:camera prst="orthographicFront">
            <a:rot lat="900000" lon="0" rev="0"/>
          </a:camera>
          <a:lightRig rig="threePt" dir="t"/>
        </a:scene3d>
      </a:spPr>
      <a:body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等线"/>
        <a:ea typeface="等线"/>
        <a:cs typeface="等线"/>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520</Words>
  <Application>Microsoft Office PowerPoint</Application>
  <PresentationFormat>全屏显示(4:3)</PresentationFormat>
  <Paragraphs>62</Paragraphs>
  <Slides>20</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20</vt:i4>
      </vt:variant>
    </vt:vector>
  </HeadingPairs>
  <TitlesOfParts>
    <vt:vector size="37" baseType="lpstr">
      <vt:lpstr>Apple Color Emoji</vt:lpstr>
      <vt:lpstr>Gotham Rounded Medium</vt:lpstr>
      <vt:lpstr>Xingkai SC Light</vt:lpstr>
      <vt:lpstr>报隶-简</vt:lpstr>
      <vt:lpstr>等线</vt:lpstr>
      <vt:lpstr>等线</vt:lpstr>
      <vt:lpstr>等线 Light</vt:lpstr>
      <vt:lpstr>冬青黑体简体中文 W3</vt:lpstr>
      <vt:lpstr>华文行楷</vt:lpstr>
      <vt:lpstr>宋体</vt:lpstr>
      <vt:lpstr>微软雅黑</vt:lpstr>
      <vt:lpstr>张海山锐线体简</vt:lpstr>
      <vt:lpstr>Arial</vt:lpstr>
      <vt:lpstr>Calibri</vt:lpstr>
      <vt:lpstr>Helvetica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NF.Yuan</dc:creator>
  <cp:lastModifiedBy>102-116</cp:lastModifiedBy>
  <cp:revision>118</cp:revision>
  <dcterms:created xsi:type="dcterms:W3CDTF">2022-06-09T15:53:46Z</dcterms:created>
  <dcterms:modified xsi:type="dcterms:W3CDTF">2022-06-10T05:12:39Z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2052-4.2.2.6882</vt:lpwstr>
  </property>
  <property fmtid="{D5CDD505-2E9C-101B-9397-08002B2CF9AE}" pid="3" name="ICV">
    <vt:lpwstr>792ADB79E454C25EE1FBA1626AD12205</vt:lpwstr>
  </property>
</Properties>
</file>